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09" r:id="rId2"/>
    <p:sldId id="260" r:id="rId3"/>
    <p:sldId id="261" r:id="rId4"/>
    <p:sldId id="262" r:id="rId5"/>
    <p:sldId id="263" r:id="rId6"/>
    <p:sldId id="264"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308"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24F34C-531F-48FD-8035-9BBD3BB3FE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02BF3-C234-43EE-A8B5-49814FD4A707}" type="slidenum">
              <a:rPr lang="en-US"/>
              <a:pPr/>
              <a:t>20</a:t>
            </a:fld>
            <a:endParaRPr lang="en-US"/>
          </a:p>
        </p:txBody>
      </p:sp>
      <p:sp>
        <p:nvSpPr>
          <p:cNvPr id="27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A81464-EA99-488A-83AA-4D35E676407D}" type="slidenum">
              <a:rPr lang="en-US"/>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12FFCF-06D0-49F7-8B6D-D83F8B854D56}" type="slidenum">
              <a:rPr lang="en-US"/>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72E2D3-2EB1-492E-8CF0-6A856C3522CD}" type="slidenum">
              <a:rPr lang="en-US"/>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A2B89CE-2CC5-4AE1-BCB6-57E794796595}" type="slidenum">
              <a:rPr lang="en-US"/>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775ABED-AFB3-4806-BF67-B9183CFB058E}" type="slidenum">
              <a:rPr lang="en-US"/>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E4AEDD-8FD1-40BD-BD81-8F960FEF96D6}" type="slidenum">
              <a:rPr lang="en-US"/>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1EDB4D-7ED3-436B-85CD-7330F56717C7}" type="slidenum">
              <a:rPr lang="en-US"/>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C651D7-E12D-44E1-BE76-4D93C1CB6B44}" type="slidenum">
              <a:rPr lang="en-US"/>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F0BFCA8-7F6C-4F96-B88B-98608FEAD20E}" type="slidenum">
              <a:rPr lang="en-US"/>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2220D3A-6BA4-4676-BC59-F21B9FEBFE14}" type="slidenum">
              <a:rPr lang="en-US"/>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0621A94-5F16-43F6-9344-E6C9C077EDF6}" type="slidenum">
              <a:rPr lang="en-US"/>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8E5F0D-C27C-444A-BB23-99DFDE92CCC8}" type="slidenum">
              <a:rPr lang="en-US"/>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5B68FC-CC33-461C-8AD1-F5B242427169}" type="slidenum">
              <a:rPr lang="en-US"/>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21B51D-06B4-4A5A-BC94-E13009006F7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dissolv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ideo" Target="NUL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b="1" dirty="0" smtClean="0">
                <a:solidFill>
                  <a:srgbClr val="FF0000"/>
                </a:solidFill>
                <a:latin typeface="Edwardian Script ITC" pitchFamily="66" charset="0"/>
              </a:rPr>
              <a:t>Civil Rights</a:t>
            </a:r>
            <a:endParaRPr lang="en-US" sz="9600" b="1" dirty="0">
              <a:solidFill>
                <a:srgbClr val="FF0000"/>
              </a:solidFill>
              <a:latin typeface="Edwardian Script ITC" pitchFamily="66" charset="0"/>
            </a:endParaRPr>
          </a:p>
        </p:txBody>
      </p:sp>
      <p:sp>
        <p:nvSpPr>
          <p:cNvPr id="3" name="Subtitle 2"/>
          <p:cNvSpPr>
            <a:spLocks noGrp="1"/>
          </p:cNvSpPr>
          <p:nvPr>
            <p:ph type="subTitle" idx="1"/>
          </p:nvPr>
        </p:nvSpPr>
        <p:spPr/>
        <p:txBody>
          <a:bodyPr/>
          <a:lstStyle/>
          <a:p>
            <a:endParaRPr lang="en-US"/>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5400"/>
              <a:t>Black Codes</a:t>
            </a:r>
          </a:p>
        </p:txBody>
      </p:sp>
      <p:sp>
        <p:nvSpPr>
          <p:cNvPr id="14339" name="Rectangle 3"/>
          <p:cNvSpPr>
            <a:spLocks noGrp="1" noChangeArrowheads="1"/>
          </p:cNvSpPr>
          <p:nvPr>
            <p:ph type="body" sz="half" idx="1"/>
          </p:nvPr>
        </p:nvSpPr>
        <p:spPr>
          <a:xfrm>
            <a:off x="304800" y="1676400"/>
            <a:ext cx="8458200" cy="4114800"/>
          </a:xfrm>
        </p:spPr>
        <p:txBody>
          <a:bodyPr/>
          <a:lstStyle/>
          <a:p>
            <a:r>
              <a:rPr lang="en-US" altLang="en-US" sz="4000"/>
              <a:t>Southern states passed laws (Black Codes) that prohibited Black Americans from</a:t>
            </a:r>
          </a:p>
          <a:p>
            <a:pPr lvl="1"/>
            <a:r>
              <a:rPr lang="en-US" altLang="en-US" sz="3600"/>
              <a:t>Voting</a:t>
            </a:r>
          </a:p>
          <a:p>
            <a:pPr lvl="1"/>
            <a:r>
              <a:rPr lang="en-US" altLang="en-US" sz="3600"/>
              <a:t>Sitting on juries</a:t>
            </a:r>
          </a:p>
          <a:p>
            <a:pPr lvl="1"/>
            <a:r>
              <a:rPr lang="en-US" altLang="en-US" sz="3600"/>
              <a:t>Or even appearing in public places</a:t>
            </a:r>
          </a:p>
        </p:txBody>
      </p:sp>
      <p:sp>
        <p:nvSpPr>
          <p:cNvPr id="14340" name="Rectangle 4"/>
          <p:cNvSpPr>
            <a:spLocks noChangeArrowheads="1"/>
          </p:cNvSpPr>
          <p:nvPr/>
        </p:nvSpPr>
        <p:spPr bwMode="auto">
          <a:xfrm>
            <a:off x="1588" y="2411413"/>
            <a:ext cx="9144000" cy="0"/>
          </a:xfrm>
          <a:prstGeom prst="rect">
            <a:avLst/>
          </a:prstGeom>
          <a:noFill/>
          <a:ln w="9525">
            <a:noFill/>
            <a:miter lim="800000"/>
            <a:headEnd/>
            <a:tailEnd/>
          </a:ln>
          <a:effectLst/>
        </p:spPr>
        <p:txBody>
          <a:bodyPr>
            <a:spAutoFit/>
          </a:bodyPr>
          <a:lstStyle/>
          <a:p>
            <a:endParaRPr lang="en-US"/>
          </a:p>
        </p:txBody>
      </p:sp>
      <p:grpSp>
        <p:nvGrpSpPr>
          <p:cNvPr id="14341" name="Group 5"/>
          <p:cNvGrpSpPr>
            <a:grpSpLocks/>
          </p:cNvGrpSpPr>
          <p:nvPr/>
        </p:nvGrpSpPr>
        <p:grpSpPr bwMode="auto">
          <a:xfrm>
            <a:off x="2563813" y="2411413"/>
            <a:ext cx="4017962" cy="1997075"/>
            <a:chOff x="0" y="-29"/>
            <a:chExt cx="2531" cy="1258"/>
          </a:xfrm>
        </p:grpSpPr>
        <p:sp>
          <p:nvSpPr>
            <p:cNvPr id="14342" name="Rectangle 6"/>
            <p:cNvSpPr>
              <a:spLocks noChangeArrowheads="1"/>
            </p:cNvSpPr>
            <p:nvPr/>
          </p:nvSpPr>
          <p:spPr bwMode="auto">
            <a:xfrm>
              <a:off x="0" y="-29"/>
              <a:ext cx="2531" cy="288"/>
            </a:xfrm>
            <a:prstGeom prst="rect">
              <a:avLst/>
            </a:prstGeom>
            <a:noFill/>
            <a:ln w="9525">
              <a:noFill/>
              <a:miter lim="800000"/>
              <a:headEnd/>
              <a:tailEnd/>
            </a:ln>
            <a:effectLst/>
          </p:spPr>
          <p:txBody>
            <a:bodyPr>
              <a:spAutoFit/>
            </a:bodyPr>
            <a:lstStyle/>
            <a:p>
              <a:endParaRPr lang="en-US">
                <a:latin typeface="Georgia" pitchFamily="18" charset="0"/>
              </a:endParaRPr>
            </a:p>
          </p:txBody>
        </p:sp>
        <p:sp>
          <p:nvSpPr>
            <p:cNvPr id="14343" name="Rectangle 7"/>
            <p:cNvSpPr>
              <a:spLocks noChangeArrowheads="1"/>
            </p:cNvSpPr>
            <p:nvPr/>
          </p:nvSpPr>
          <p:spPr bwMode="auto">
            <a:xfrm>
              <a:off x="0" y="0"/>
              <a:ext cx="2531" cy="1229"/>
            </a:xfrm>
            <a:prstGeom prst="rect">
              <a:avLst/>
            </a:prstGeom>
            <a:noFill/>
            <a:ln w="9525">
              <a:noFill/>
              <a:miter lim="800000"/>
              <a:headEnd/>
              <a:tailEnd/>
            </a:ln>
            <a:effectLst/>
          </p:spPr>
          <p:txBody>
            <a:bodyPr/>
            <a:lstStyle/>
            <a:p>
              <a:pPr algn="ctr"/>
              <a:r>
                <a:rPr lang="en-US"/>
                <a:t>  </a:t>
              </a:r>
              <a:r>
                <a:rPr lang="en-US" sz="12200"/>
                <a:t> </a:t>
              </a:r>
              <a:r>
                <a:rPr lang="en-US"/>
                <a:t>                                     </a:t>
              </a:r>
            </a:p>
          </p:txBody>
        </p:sp>
      </p:gr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76200"/>
            <a:ext cx="7772400" cy="1143000"/>
          </a:xfrm>
        </p:spPr>
        <p:txBody>
          <a:bodyPr/>
          <a:lstStyle/>
          <a:p>
            <a:r>
              <a:rPr lang="en-US" altLang="en-US" sz="5400"/>
              <a:t>Jim Crow Laws</a:t>
            </a:r>
          </a:p>
        </p:txBody>
      </p:sp>
      <p:sp>
        <p:nvSpPr>
          <p:cNvPr id="16387" name="Rectangle 3"/>
          <p:cNvSpPr>
            <a:spLocks noGrp="1" noChangeArrowheads="1"/>
          </p:cNvSpPr>
          <p:nvPr>
            <p:ph type="body" sz="half" idx="1"/>
          </p:nvPr>
        </p:nvSpPr>
        <p:spPr>
          <a:xfrm>
            <a:off x="304800" y="1219200"/>
            <a:ext cx="8534400" cy="5486400"/>
          </a:xfrm>
        </p:spPr>
        <p:txBody>
          <a:bodyPr/>
          <a:lstStyle/>
          <a:p>
            <a:r>
              <a:rPr lang="en-US" altLang="en-US" sz="2800"/>
              <a:t>During the years of Jim Crow, state laws mandated racial separation in </a:t>
            </a:r>
          </a:p>
          <a:p>
            <a:pPr lvl="1"/>
            <a:r>
              <a:rPr lang="en-US" altLang="en-US" sz="2400"/>
              <a:t>schools </a:t>
            </a:r>
          </a:p>
          <a:p>
            <a:pPr lvl="1"/>
            <a:r>
              <a:rPr lang="en-US" altLang="en-US" sz="2400"/>
              <a:t>parks</a:t>
            </a:r>
          </a:p>
          <a:p>
            <a:pPr lvl="1"/>
            <a:r>
              <a:rPr lang="en-US" altLang="en-US" sz="2400"/>
              <a:t>playgrounds</a:t>
            </a:r>
          </a:p>
          <a:p>
            <a:pPr lvl="1"/>
            <a:r>
              <a:rPr lang="en-US" altLang="en-US" sz="2400"/>
              <a:t>restaurants</a:t>
            </a:r>
          </a:p>
          <a:p>
            <a:pPr lvl="1"/>
            <a:r>
              <a:rPr lang="en-US" altLang="en-US" sz="2400"/>
              <a:t>hotels</a:t>
            </a:r>
          </a:p>
          <a:p>
            <a:pPr lvl="1"/>
            <a:r>
              <a:rPr lang="en-US" altLang="en-US" sz="2400"/>
              <a:t>public transportation</a:t>
            </a:r>
          </a:p>
          <a:p>
            <a:pPr lvl="1"/>
            <a:r>
              <a:rPr lang="en-US" altLang="en-US" sz="2400"/>
              <a:t>theatres</a:t>
            </a:r>
          </a:p>
          <a:p>
            <a:pPr lvl="1"/>
            <a:r>
              <a:rPr lang="en-US" altLang="en-US" sz="2400"/>
              <a:t>restrooms and so on.</a:t>
            </a:r>
          </a:p>
          <a:p>
            <a:r>
              <a:rPr lang="en-US" altLang="en-US" sz="2800"/>
              <a:t>These laws remained in effect throughout the 1960’s Civil Rights Movement.</a:t>
            </a: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lstStyle/>
          <a:p>
            <a:r>
              <a:rPr lang="en-US" altLang="en-US" b="1"/>
              <a:t>Intent of the 15</a:t>
            </a:r>
            <a:r>
              <a:rPr lang="en-US" altLang="en-US" b="1" baseline="30000"/>
              <a:t>th</a:t>
            </a:r>
            <a:r>
              <a:rPr lang="en-US" altLang="en-US" b="1"/>
              <a:t> Amendment</a:t>
            </a:r>
          </a:p>
        </p:txBody>
      </p:sp>
      <p:sp>
        <p:nvSpPr>
          <p:cNvPr id="17411" name="Rectangle 3"/>
          <p:cNvSpPr>
            <a:spLocks noGrp="1" noChangeArrowheads="1"/>
          </p:cNvSpPr>
          <p:nvPr>
            <p:ph type="body" sz="half" idx="1"/>
          </p:nvPr>
        </p:nvSpPr>
        <p:spPr>
          <a:xfrm>
            <a:off x="381000" y="1600200"/>
            <a:ext cx="8382000" cy="4876800"/>
          </a:xfrm>
        </p:spPr>
        <p:txBody>
          <a:bodyPr/>
          <a:lstStyle/>
          <a:p>
            <a:pPr>
              <a:lnSpc>
                <a:spcPct val="90000"/>
              </a:lnSpc>
            </a:pPr>
            <a:r>
              <a:rPr lang="en-US" altLang="en-US" sz="4000"/>
              <a:t>To avoid the intent of the 15</a:t>
            </a:r>
            <a:r>
              <a:rPr lang="en-US" altLang="en-US" sz="4000" baseline="30000"/>
              <a:t>th</a:t>
            </a:r>
            <a:r>
              <a:rPr lang="en-US" altLang="en-US" sz="4000"/>
              <a:t> Amendment Southerners moved to exclude the African American voter with </a:t>
            </a:r>
          </a:p>
          <a:p>
            <a:pPr lvl="1">
              <a:lnSpc>
                <a:spcPct val="90000"/>
              </a:lnSpc>
            </a:pPr>
            <a:r>
              <a:rPr lang="en-US" altLang="en-US" sz="3600"/>
              <a:t>Poll taxes</a:t>
            </a:r>
          </a:p>
          <a:p>
            <a:pPr lvl="1">
              <a:lnSpc>
                <a:spcPct val="90000"/>
              </a:lnSpc>
            </a:pPr>
            <a:r>
              <a:rPr lang="en-US" altLang="en-US" sz="3600"/>
              <a:t>Literacy Test</a:t>
            </a:r>
          </a:p>
          <a:p>
            <a:pPr lvl="1">
              <a:lnSpc>
                <a:spcPct val="90000"/>
              </a:lnSpc>
            </a:pPr>
            <a:r>
              <a:rPr lang="en-US" altLang="en-US" sz="3600"/>
              <a:t>Whites only primaries</a:t>
            </a:r>
          </a:p>
          <a:p>
            <a:pPr lvl="1">
              <a:lnSpc>
                <a:spcPct val="90000"/>
              </a:lnSpc>
            </a:pPr>
            <a:r>
              <a:rPr lang="en-US" altLang="en-US" sz="3600"/>
              <a:t>Grandfather clause  </a:t>
            </a: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838200"/>
          </a:xfrm>
        </p:spPr>
        <p:txBody>
          <a:bodyPr/>
          <a:lstStyle/>
          <a:p>
            <a:r>
              <a:rPr lang="en-US" altLang="en-US" sz="3200"/>
              <a:t>Sample Questions from a Literacy Test</a:t>
            </a:r>
          </a:p>
        </p:txBody>
      </p:sp>
      <p:sp>
        <p:nvSpPr>
          <p:cNvPr id="18435" name="Rectangle 3"/>
          <p:cNvSpPr>
            <a:spLocks noGrp="1" noChangeArrowheads="1"/>
          </p:cNvSpPr>
          <p:nvPr>
            <p:ph type="body" idx="1"/>
          </p:nvPr>
        </p:nvSpPr>
        <p:spPr>
          <a:xfrm>
            <a:off x="609600" y="762000"/>
            <a:ext cx="7924800" cy="5867400"/>
          </a:xfrm>
        </p:spPr>
        <p:txBody>
          <a:bodyPr/>
          <a:lstStyle/>
          <a:p>
            <a:pPr marL="609600" indent="-609600" algn="ctr">
              <a:lnSpc>
                <a:spcPct val="90000"/>
              </a:lnSpc>
              <a:spcBef>
                <a:spcPct val="50000"/>
              </a:spcBef>
              <a:buFontTx/>
              <a:buNone/>
            </a:pPr>
            <a:r>
              <a:rPr lang="en-US" altLang="en-US" sz="2800"/>
              <a:t>State of Louisiana</a:t>
            </a:r>
          </a:p>
          <a:p>
            <a:pPr marL="609600" indent="-609600" algn="ctr">
              <a:lnSpc>
                <a:spcPct val="90000"/>
              </a:lnSpc>
              <a:spcBef>
                <a:spcPct val="50000"/>
              </a:spcBef>
              <a:buFontTx/>
              <a:buNone/>
            </a:pPr>
            <a:r>
              <a:rPr lang="en-US" altLang="en-US" sz="2400" u="sng"/>
              <a:t>One wrong answer denotes failure of the test</a:t>
            </a:r>
            <a:r>
              <a:rPr lang="en-US" altLang="en-US" sz="2400"/>
              <a:t>. (10 min) </a:t>
            </a:r>
          </a:p>
          <a:p>
            <a:pPr marL="609600" indent="-609600">
              <a:lnSpc>
                <a:spcPct val="90000"/>
              </a:lnSpc>
              <a:spcBef>
                <a:spcPct val="50000"/>
              </a:spcBef>
              <a:buFontTx/>
              <a:buAutoNum type="arabicPeriod"/>
            </a:pPr>
            <a:r>
              <a:rPr lang="en-US" altLang="en-US" sz="2000"/>
              <a:t>Draw a line around the number or letter of this sentence. </a:t>
            </a:r>
          </a:p>
          <a:p>
            <a:pPr marL="609600" indent="-609600">
              <a:lnSpc>
                <a:spcPct val="90000"/>
              </a:lnSpc>
              <a:spcBef>
                <a:spcPct val="50000"/>
              </a:spcBef>
              <a:buFontTx/>
              <a:buAutoNum type="arabicPeriod"/>
            </a:pPr>
            <a:r>
              <a:rPr lang="en-US" altLang="en-US" sz="2000"/>
              <a:t>Draw a line under the last word in this line.</a:t>
            </a:r>
          </a:p>
          <a:p>
            <a:pPr marL="609600" indent="-609600">
              <a:lnSpc>
                <a:spcPct val="90000"/>
              </a:lnSpc>
              <a:buFontTx/>
              <a:buAutoNum type="arabicPeriod"/>
            </a:pPr>
            <a:r>
              <a:rPr lang="en-US" altLang="en-US" sz="2000"/>
              <a:t>Cross out the longest word in this line.</a:t>
            </a:r>
          </a:p>
          <a:p>
            <a:pPr marL="609600" indent="-609600">
              <a:lnSpc>
                <a:spcPct val="90000"/>
              </a:lnSpc>
              <a:buFontTx/>
              <a:buAutoNum type="arabicPeriod"/>
            </a:pPr>
            <a:r>
              <a:rPr lang="en-US" altLang="en-US" sz="2000"/>
              <a:t>Draw a line around the shortest word in this line.</a:t>
            </a:r>
          </a:p>
          <a:p>
            <a:pPr marL="609600" indent="-609600">
              <a:lnSpc>
                <a:spcPct val="90000"/>
              </a:lnSpc>
              <a:buFontTx/>
              <a:buAutoNum type="arabicPeriod"/>
            </a:pPr>
            <a:r>
              <a:rPr lang="en-US" altLang="en-US" sz="2000"/>
              <a:t>Circle the first, first letter of the alphabet in this line.</a:t>
            </a:r>
          </a:p>
          <a:p>
            <a:pPr marL="609600" indent="-609600">
              <a:lnSpc>
                <a:spcPct val="90000"/>
              </a:lnSpc>
              <a:buFontTx/>
              <a:buAutoNum type="arabicPeriod"/>
            </a:pPr>
            <a:r>
              <a:rPr lang="en-US" altLang="en-US" sz="2000"/>
              <a:t>In the space below draw three circles, one inside the other.</a:t>
            </a:r>
          </a:p>
          <a:p>
            <a:pPr marL="609600" indent="-609600">
              <a:lnSpc>
                <a:spcPct val="90000"/>
              </a:lnSpc>
              <a:buFontTx/>
              <a:buAutoNum type="arabicPeriod"/>
            </a:pPr>
            <a:r>
              <a:rPr lang="en-US" altLang="en-US" sz="2000"/>
              <a:t>Above the letter X make a small cross.</a:t>
            </a:r>
          </a:p>
          <a:p>
            <a:pPr marL="609600" indent="-609600">
              <a:lnSpc>
                <a:spcPct val="90000"/>
              </a:lnSpc>
              <a:buFontTx/>
              <a:buAutoNum type="arabicPeriod"/>
            </a:pPr>
            <a:r>
              <a:rPr lang="en-US" altLang="en-US" sz="2000"/>
              <a:t>Draw a line through the letter below that comes earliest in the alphabet.  ZVSEDGMKYTPHC</a:t>
            </a:r>
          </a:p>
          <a:p>
            <a:pPr marL="609600" indent="-609600">
              <a:lnSpc>
                <a:spcPct val="90000"/>
              </a:lnSpc>
              <a:buFontTx/>
              <a:buAutoNum type="arabicPeriod"/>
            </a:pPr>
            <a:r>
              <a:rPr lang="en-US" altLang="en-US" sz="2000"/>
              <a:t>Draw a line through the letter below that comes last in the alphabet. ZVSEDGMKYTPHC</a:t>
            </a:r>
          </a:p>
          <a:p>
            <a:pPr marL="609600" indent="-609600">
              <a:lnSpc>
                <a:spcPct val="90000"/>
              </a:lnSpc>
              <a:buFontTx/>
              <a:buAutoNum type="arabicPeriod"/>
            </a:pPr>
            <a:r>
              <a:rPr lang="en-US" altLang="en-US" sz="2000"/>
              <a:t>In the space below write the word noise backwards and place a dot over what would be its second letter should it have been written forward.</a:t>
            </a:r>
          </a:p>
          <a:p>
            <a:pPr marL="609600" indent="-609600">
              <a:lnSpc>
                <a:spcPct val="90000"/>
              </a:lnSpc>
              <a:buFontTx/>
              <a:buAutoNum type="arabicPeriod"/>
            </a:pPr>
            <a:r>
              <a:rPr lang="en-US" altLang="en-US" sz="2000"/>
              <a:t>Give your age in days.</a:t>
            </a: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b="1" dirty="0" smtClean="0"/>
              <a:t>The </a:t>
            </a:r>
            <a:r>
              <a:rPr lang="en-US" altLang="en-US" b="1" dirty="0"/>
              <a:t>Push for Equality</a:t>
            </a:r>
            <a:br>
              <a:rPr lang="en-US" altLang="en-US" b="1" dirty="0"/>
            </a:br>
            <a:r>
              <a:rPr lang="en-US" altLang="en-US" b="1" dirty="0"/>
              <a:t>1890-1954</a:t>
            </a:r>
          </a:p>
        </p:txBody>
      </p:sp>
      <p:sp>
        <p:nvSpPr>
          <p:cNvPr id="19459" name="Rectangle 3"/>
          <p:cNvSpPr>
            <a:spLocks noGrp="1" noChangeArrowheads="1"/>
          </p:cNvSpPr>
          <p:nvPr>
            <p:ph type="body" idx="1"/>
          </p:nvPr>
        </p:nvSpPr>
        <p:spPr>
          <a:xfrm>
            <a:off x="228600" y="1981200"/>
            <a:ext cx="8610600" cy="4495800"/>
          </a:xfrm>
        </p:spPr>
        <p:txBody>
          <a:bodyPr/>
          <a:lstStyle/>
          <a:p>
            <a:pPr>
              <a:lnSpc>
                <a:spcPct val="90000"/>
              </a:lnSpc>
            </a:pPr>
            <a:r>
              <a:rPr lang="en-US" altLang="en-US"/>
              <a:t>The Progressive Era (1889-1920) saw many reforms in </a:t>
            </a:r>
          </a:p>
          <a:p>
            <a:pPr lvl="1">
              <a:lnSpc>
                <a:spcPct val="90000"/>
              </a:lnSpc>
            </a:pPr>
            <a:r>
              <a:rPr lang="en-US" altLang="en-US"/>
              <a:t>Child labor laws</a:t>
            </a:r>
          </a:p>
          <a:p>
            <a:pPr lvl="1">
              <a:lnSpc>
                <a:spcPct val="90000"/>
              </a:lnSpc>
            </a:pPr>
            <a:r>
              <a:rPr lang="en-US" altLang="en-US"/>
              <a:t>Monopolies</a:t>
            </a:r>
          </a:p>
          <a:p>
            <a:pPr lvl="1">
              <a:lnSpc>
                <a:spcPct val="90000"/>
              </a:lnSpc>
            </a:pPr>
            <a:r>
              <a:rPr lang="en-US" altLang="en-US"/>
              <a:t>And prejudice.</a:t>
            </a:r>
          </a:p>
          <a:p>
            <a:pPr>
              <a:lnSpc>
                <a:spcPct val="90000"/>
              </a:lnSpc>
            </a:pPr>
            <a:r>
              <a:rPr lang="en-US" altLang="en-US"/>
              <a:t>However, in what many call the Supreme Court’s darkest hour, the Court legitimized the principle of "separate but equal" in its ruling </a:t>
            </a:r>
            <a:r>
              <a:rPr lang="en-US" altLang="en-US" i="1"/>
              <a:t>Plessy v. Ferguson</a:t>
            </a:r>
            <a:r>
              <a:rPr lang="en-US" altLang="en-US"/>
              <a:t>.</a:t>
            </a: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altLang="en-US"/>
              <a:t>Plessy v. Ferguson (1896)</a:t>
            </a:r>
          </a:p>
        </p:txBody>
      </p:sp>
      <p:sp>
        <p:nvSpPr>
          <p:cNvPr id="20483" name="Rectangle 3"/>
          <p:cNvSpPr>
            <a:spLocks noGrp="1" noChangeArrowheads="1"/>
          </p:cNvSpPr>
          <p:nvPr>
            <p:ph type="body" idx="1"/>
          </p:nvPr>
        </p:nvSpPr>
        <p:spPr>
          <a:xfrm>
            <a:off x="381000" y="1295400"/>
            <a:ext cx="8534400" cy="5334000"/>
          </a:xfrm>
        </p:spPr>
        <p:txBody>
          <a:bodyPr/>
          <a:lstStyle/>
          <a:p>
            <a:r>
              <a:rPr lang="en-US" altLang="en-US" sz="4000"/>
              <a:t>Homer Adolph Plessy </a:t>
            </a:r>
            <a:r>
              <a:rPr lang="en-US" altLang="en-US" sz="3600"/>
              <a:t>(7/8</a:t>
            </a:r>
            <a:r>
              <a:rPr lang="en-US" altLang="en-US" sz="3600" baseline="30000"/>
              <a:t>ths</a:t>
            </a:r>
            <a:r>
              <a:rPr lang="en-US" altLang="en-US" sz="3600"/>
              <a:t> white 1/8</a:t>
            </a:r>
            <a:r>
              <a:rPr lang="en-US" altLang="en-US" sz="3600" baseline="30000"/>
              <a:t>th</a:t>
            </a:r>
            <a:r>
              <a:rPr lang="en-US" altLang="en-US" sz="3600"/>
              <a:t> black)</a:t>
            </a:r>
            <a:r>
              <a:rPr lang="en-US" altLang="en-US" sz="4000"/>
              <a:t> boarded a train in New Orleans and sat in the “whites only” car.</a:t>
            </a:r>
          </a:p>
          <a:p>
            <a:r>
              <a:rPr lang="en-US" altLang="en-US" sz="4000"/>
              <a:t>Plessy was arrested when he refused to sit in the “colored car.”</a:t>
            </a:r>
          </a:p>
          <a:p>
            <a:r>
              <a:rPr lang="en-US" altLang="en-US" sz="4000"/>
              <a:t>Plessy sued arguing that the 14</a:t>
            </a:r>
            <a:r>
              <a:rPr lang="en-US" altLang="en-US" sz="4000" baseline="30000"/>
              <a:t>th</a:t>
            </a:r>
            <a:r>
              <a:rPr lang="en-US" altLang="en-US" sz="4000"/>
              <a:t> Amendment made racial segregation illegal. </a:t>
            </a: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304800" y="1524000"/>
            <a:ext cx="8534400" cy="5029200"/>
          </a:xfrm>
        </p:spPr>
        <p:txBody>
          <a:bodyPr/>
          <a:lstStyle/>
          <a:p>
            <a:r>
              <a:rPr lang="en-US" altLang="en-US"/>
              <a:t>The Supreme Court ruled in Plessy that the Louisiana law </a:t>
            </a:r>
            <a:r>
              <a:rPr lang="en-US" altLang="en-US" b="1" u="sng"/>
              <a:t>was</a:t>
            </a:r>
            <a:r>
              <a:rPr lang="en-US" altLang="en-US"/>
              <a:t> constitutional and that </a:t>
            </a:r>
            <a:r>
              <a:rPr lang="en-US" altLang="en-US" b="1" u="sng"/>
              <a:t>separate but equal</a:t>
            </a:r>
            <a:r>
              <a:rPr lang="en-US" altLang="en-US" i="1" u="sng"/>
              <a:t> </a:t>
            </a:r>
            <a:r>
              <a:rPr lang="en-US" altLang="en-US"/>
              <a:t>facilities for blacks did </a:t>
            </a:r>
            <a:r>
              <a:rPr lang="en-US" altLang="en-US" b="1" u="sng"/>
              <a:t>not</a:t>
            </a:r>
            <a:r>
              <a:rPr lang="en-US" altLang="en-US"/>
              <a:t> violate</a:t>
            </a:r>
            <a:r>
              <a:rPr lang="en-US" altLang="en-US" i="1"/>
              <a:t> </a:t>
            </a:r>
            <a:r>
              <a:rPr lang="en-US" altLang="en-US"/>
              <a:t>the Equal Protection Clause.</a:t>
            </a:r>
          </a:p>
          <a:p>
            <a:r>
              <a:rPr lang="en-US" altLang="en-US"/>
              <a:t>The high court Plessy ruling led to a profusion of Jim Crow laws. </a:t>
            </a:r>
          </a:p>
          <a:p>
            <a:r>
              <a:rPr lang="en-US" altLang="en-US"/>
              <a:t>By 1914 every Southern state had passed laws that created two separate societies--one black, the other white.</a:t>
            </a:r>
          </a:p>
        </p:txBody>
      </p:sp>
      <p:sp>
        <p:nvSpPr>
          <p:cNvPr id="21507" name="Rectangle 3"/>
          <p:cNvSpPr>
            <a:spLocks noGrp="1" noChangeArrowheads="1"/>
          </p:cNvSpPr>
          <p:nvPr>
            <p:ph type="title"/>
          </p:nvPr>
        </p:nvSpPr>
        <p:spPr>
          <a:xfrm>
            <a:off x="685800" y="228600"/>
            <a:ext cx="7772400" cy="1143000"/>
          </a:xfrm>
          <a:noFill/>
          <a:ln/>
        </p:spPr>
        <p:txBody>
          <a:bodyPr/>
          <a:lstStyle/>
          <a:p>
            <a:r>
              <a:rPr lang="en-US" altLang="en-US" sz="4800" b="1"/>
              <a:t>Separate But Equal Doctrine</a:t>
            </a: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7772400" cy="762000"/>
          </a:xfrm>
        </p:spPr>
        <p:txBody>
          <a:bodyPr/>
          <a:lstStyle/>
          <a:p>
            <a:r>
              <a:rPr lang="en-US" altLang="en-US" sz="4000">
                <a:latin typeface="Arial" pitchFamily="34" charset="0"/>
              </a:rPr>
              <a:t>The Lone Dissenter in Plessy</a:t>
            </a:r>
          </a:p>
        </p:txBody>
      </p:sp>
      <p:sp>
        <p:nvSpPr>
          <p:cNvPr id="22531" name="Rectangle 3"/>
          <p:cNvSpPr>
            <a:spLocks noGrp="1" noChangeArrowheads="1"/>
          </p:cNvSpPr>
          <p:nvPr>
            <p:ph type="body" sz="half" idx="1"/>
          </p:nvPr>
        </p:nvSpPr>
        <p:spPr>
          <a:xfrm>
            <a:off x="228600" y="1219200"/>
            <a:ext cx="8534400" cy="5410200"/>
          </a:xfrm>
        </p:spPr>
        <p:txBody>
          <a:bodyPr/>
          <a:lstStyle/>
          <a:p>
            <a:r>
              <a:rPr lang="en-US" altLang="en-US">
                <a:latin typeface="Arial" pitchFamily="34" charset="0"/>
              </a:rPr>
              <a:t>Justice John Harlan, showed foresight when he wrote: </a:t>
            </a:r>
            <a:endParaRPr lang="en-US" altLang="en-US"/>
          </a:p>
          <a:p>
            <a:r>
              <a:rPr lang="en-US" altLang="en-US">
                <a:latin typeface="Arial" pitchFamily="34" charset="0"/>
              </a:rPr>
              <a:t>“</a:t>
            </a:r>
            <a:r>
              <a:rPr lang="en-US" altLang="en-US" i="1">
                <a:latin typeface="Arial" pitchFamily="34" charset="0"/>
              </a:rPr>
              <a:t>Our Constitution is color-blind, and neither knows nor tolerates classes among citizens.  In respect of civil rights, all citizens are equal before the law.  In my opinion, the judgment this day rendered will, in time, prove to be quite as pernicious as the decision made by this tribunal in the Dred Scott case</a:t>
            </a:r>
            <a:r>
              <a:rPr lang="en-US" altLang="en-US">
                <a:latin typeface="Arial" pitchFamily="34" charset="0"/>
              </a:rPr>
              <a:t>.”</a:t>
            </a:r>
          </a:p>
        </p:txBody>
      </p:sp>
      <p:sp>
        <p:nvSpPr>
          <p:cNvPr id="22532" name="Rectangle 4"/>
          <p:cNvSpPr>
            <a:spLocks noChangeArrowheads="1"/>
          </p:cNvSpPr>
          <p:nvPr/>
        </p:nvSpPr>
        <p:spPr bwMode="auto">
          <a:xfrm>
            <a:off x="977900" y="2097088"/>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lstStyle/>
          <a:p>
            <a:r>
              <a:rPr lang="en-US" altLang="en-US"/>
              <a:t>Organizations Form to Push for Equality</a:t>
            </a:r>
          </a:p>
        </p:txBody>
      </p:sp>
      <p:sp>
        <p:nvSpPr>
          <p:cNvPr id="23555" name="Rectangle 3"/>
          <p:cNvSpPr>
            <a:spLocks noGrp="1" noChangeArrowheads="1"/>
          </p:cNvSpPr>
          <p:nvPr>
            <p:ph type="body" sz="half" idx="1"/>
          </p:nvPr>
        </p:nvSpPr>
        <p:spPr>
          <a:xfrm>
            <a:off x="152400" y="2133600"/>
            <a:ext cx="8763000" cy="3810000"/>
          </a:xfrm>
        </p:spPr>
        <p:txBody>
          <a:bodyPr/>
          <a:lstStyle/>
          <a:p>
            <a:r>
              <a:rPr lang="en-US" altLang="en-US" sz="4400"/>
              <a:t>Formation of NAACP (1909)</a:t>
            </a:r>
          </a:p>
          <a:p>
            <a:r>
              <a:rPr lang="en-US" altLang="en-US" sz="4400"/>
              <a:t>Key Women’s Groups</a:t>
            </a:r>
          </a:p>
          <a:p>
            <a:pPr lvl="1"/>
            <a:r>
              <a:rPr lang="en-US" altLang="en-US" sz="4000"/>
              <a:t>NAWSA</a:t>
            </a:r>
          </a:p>
          <a:p>
            <a:pPr lvl="1"/>
            <a:r>
              <a:rPr lang="en-US" altLang="en-US" sz="4000"/>
              <a:t>Temperance League</a:t>
            </a:r>
          </a:p>
          <a:p>
            <a:pPr lvl="1"/>
            <a:r>
              <a:rPr lang="en-US" altLang="en-US" sz="4000"/>
              <a:t>National Consumers’ League</a:t>
            </a:r>
            <a:endParaRPr lang="en-US" altLang="en-US" sz="3200"/>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685800"/>
            <a:ext cx="7772400" cy="838200"/>
          </a:xfrm>
        </p:spPr>
        <p:txBody>
          <a:bodyPr/>
          <a:lstStyle/>
          <a:p>
            <a:r>
              <a:rPr lang="en-US" altLang="en-US" sz="4800"/>
              <a:t>Women are allowed to Vote!</a:t>
            </a:r>
          </a:p>
        </p:txBody>
      </p:sp>
      <p:sp>
        <p:nvSpPr>
          <p:cNvPr id="24579" name="Rectangle 3"/>
          <p:cNvSpPr>
            <a:spLocks noGrp="1" noChangeArrowheads="1"/>
          </p:cNvSpPr>
          <p:nvPr>
            <p:ph type="body" sz="half" idx="1"/>
          </p:nvPr>
        </p:nvSpPr>
        <p:spPr>
          <a:xfrm>
            <a:off x="533400" y="2057400"/>
            <a:ext cx="8229600" cy="3886200"/>
          </a:xfrm>
        </p:spPr>
        <p:txBody>
          <a:bodyPr/>
          <a:lstStyle/>
          <a:p>
            <a:r>
              <a:rPr lang="en-US" altLang="en-US" sz="4400"/>
              <a:t>Coalitions of women’s groups secured the ratification of the 19</a:t>
            </a:r>
            <a:r>
              <a:rPr lang="en-US" altLang="en-US" sz="4400" baseline="30000"/>
              <a:t>th</a:t>
            </a:r>
            <a:r>
              <a:rPr lang="en-US" altLang="en-US" sz="4400"/>
              <a:t> Amendment (1920) guaranteeing all women the right to vote.</a:t>
            </a:r>
            <a:endParaRPr lang="en-US" altLang="en-US" sz="360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57200"/>
            <a:ext cx="7772400" cy="1143000"/>
          </a:xfrm>
        </p:spPr>
        <p:txBody>
          <a:bodyPr/>
          <a:lstStyle/>
          <a:p>
            <a:r>
              <a:rPr lang="en-US" altLang="en-US" sz="6000"/>
              <a:t>What are Civil Rights?</a:t>
            </a:r>
          </a:p>
        </p:txBody>
      </p:sp>
      <p:sp>
        <p:nvSpPr>
          <p:cNvPr id="6147" name="Rectangle 3"/>
          <p:cNvSpPr>
            <a:spLocks noGrp="1" noChangeArrowheads="1"/>
          </p:cNvSpPr>
          <p:nvPr>
            <p:ph type="body" sz="half" idx="1"/>
          </p:nvPr>
        </p:nvSpPr>
        <p:spPr>
          <a:xfrm>
            <a:off x="76200" y="1981200"/>
            <a:ext cx="8991600" cy="4343400"/>
          </a:xfrm>
        </p:spPr>
        <p:txBody>
          <a:bodyPr/>
          <a:lstStyle/>
          <a:p>
            <a:pPr>
              <a:buFontTx/>
              <a:buNone/>
            </a:pPr>
            <a:r>
              <a:rPr lang="en-US" altLang="en-US" sz="4800" u="sng"/>
              <a:t>Civil Rights</a:t>
            </a:r>
            <a:r>
              <a:rPr lang="en-US" altLang="en-US" sz="4800"/>
              <a:t> refers to the positive acts governments take to protect against arbitrary or discriminatory treatment by government or individuals.</a:t>
            </a: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52400"/>
            <a:ext cx="7772400" cy="762000"/>
          </a:xfrm>
        </p:spPr>
        <p:txBody>
          <a:bodyPr/>
          <a:lstStyle/>
          <a:p>
            <a:r>
              <a:rPr lang="en-US" altLang="en-US" sz="5400" b="1"/>
              <a:t>Litigating for Equality</a:t>
            </a:r>
          </a:p>
        </p:txBody>
      </p:sp>
      <p:sp>
        <p:nvSpPr>
          <p:cNvPr id="25603" name="Rectangle 3"/>
          <p:cNvSpPr>
            <a:spLocks noGrp="1" noChangeArrowheads="1"/>
          </p:cNvSpPr>
          <p:nvPr>
            <p:ph type="body" sz="half" idx="1"/>
          </p:nvPr>
        </p:nvSpPr>
        <p:spPr>
          <a:xfrm>
            <a:off x="228600" y="1371600"/>
            <a:ext cx="8610600" cy="5105400"/>
          </a:xfrm>
        </p:spPr>
        <p:txBody>
          <a:bodyPr/>
          <a:lstStyle/>
          <a:p>
            <a:pPr>
              <a:lnSpc>
                <a:spcPct val="90000"/>
              </a:lnSpc>
            </a:pPr>
            <a:r>
              <a:rPr lang="en-US" altLang="en-US" sz="4400"/>
              <a:t>The NAACP set up a legal defense fund (LDF) to pursue equality in the nation’s courts.</a:t>
            </a:r>
          </a:p>
          <a:p>
            <a:pPr>
              <a:lnSpc>
                <a:spcPct val="90000"/>
              </a:lnSpc>
            </a:pPr>
            <a:r>
              <a:rPr lang="en-US" altLang="en-US" sz="4400"/>
              <a:t>The Court ruled in </a:t>
            </a:r>
            <a:r>
              <a:rPr lang="en-US" altLang="en-US" sz="4400" i="1"/>
              <a:t>Sweatt vs. Painter</a:t>
            </a:r>
            <a:r>
              <a:rPr lang="en-US" altLang="en-US" sz="4400"/>
              <a:t> that it would be impossible for the State of Texas to provide an </a:t>
            </a:r>
            <a:r>
              <a:rPr lang="en-US" altLang="en-US" sz="4400" b="1" u="sng"/>
              <a:t>equal</a:t>
            </a:r>
            <a:r>
              <a:rPr lang="en-US" altLang="en-US" sz="4400"/>
              <a:t> legal education in a separate setting.</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righ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right)">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body" sz="half" idx="1"/>
          </p:nvPr>
        </p:nvSpPr>
        <p:spPr>
          <a:xfrm>
            <a:off x="228600" y="1676400"/>
            <a:ext cx="8686800" cy="4572000"/>
          </a:xfrm>
        </p:spPr>
        <p:txBody>
          <a:bodyPr/>
          <a:lstStyle/>
          <a:p>
            <a:pPr>
              <a:lnSpc>
                <a:spcPct val="90000"/>
              </a:lnSpc>
            </a:pPr>
            <a:r>
              <a:rPr lang="en-US" altLang="en-US" sz="3600"/>
              <a:t>In 1950, the Court ruled in favor of Mr. Sweatt and forced the University of Texas Law School to admit him.</a:t>
            </a:r>
          </a:p>
          <a:p>
            <a:pPr>
              <a:lnSpc>
                <a:spcPct val="90000"/>
              </a:lnSpc>
            </a:pPr>
            <a:r>
              <a:rPr lang="en-US" altLang="en-US" sz="3600"/>
              <a:t>In </a:t>
            </a:r>
            <a:r>
              <a:rPr lang="en-US" altLang="en-US" sz="3600" i="1"/>
              <a:t>Sweatt vs. Painter</a:t>
            </a:r>
            <a:r>
              <a:rPr lang="en-US" altLang="en-US" sz="3600"/>
              <a:t> the Supreme Court struck down the system of "separate but equal" in</a:t>
            </a:r>
            <a:r>
              <a:rPr lang="en-US" altLang="en-US" sz="3600" b="1" u="sng"/>
              <a:t> graduate</a:t>
            </a:r>
            <a:r>
              <a:rPr lang="en-US" altLang="en-US" sz="3600"/>
              <a:t> school education and paved the way for the landmark decision of </a:t>
            </a:r>
            <a:r>
              <a:rPr lang="en-US" altLang="en-US" sz="3600" i="1"/>
              <a:t>Brown v. Board of Education</a:t>
            </a:r>
            <a:r>
              <a:rPr lang="en-US" altLang="en-US" sz="3600"/>
              <a:t> in 1954. </a:t>
            </a:r>
          </a:p>
        </p:txBody>
      </p:sp>
      <p:sp>
        <p:nvSpPr>
          <p:cNvPr id="28675" name="Rectangle 3"/>
          <p:cNvSpPr>
            <a:spLocks noGrp="1" noChangeArrowheads="1"/>
          </p:cNvSpPr>
          <p:nvPr>
            <p:ph type="title"/>
          </p:nvPr>
        </p:nvSpPr>
        <p:spPr>
          <a:xfrm>
            <a:off x="685800" y="228600"/>
            <a:ext cx="7772400" cy="1143000"/>
          </a:xfrm>
          <a:noFill/>
          <a:ln/>
        </p:spPr>
        <p:txBody>
          <a:bodyPr/>
          <a:lstStyle/>
          <a:p>
            <a:r>
              <a:rPr lang="en-US" altLang="en-US" sz="4800" b="1"/>
              <a:t>Litigating for Equality</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wipe(left)">
                                      <p:cBhvr>
                                        <p:cTn id="12" dur="5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body" sz="half" idx="2"/>
          </p:nvPr>
        </p:nvSpPr>
        <p:spPr>
          <a:xfrm>
            <a:off x="381000" y="1524000"/>
            <a:ext cx="8458200" cy="5029200"/>
          </a:xfrm>
        </p:spPr>
        <p:txBody>
          <a:bodyPr/>
          <a:lstStyle/>
          <a:p>
            <a:pPr>
              <a:lnSpc>
                <a:spcPct val="90000"/>
              </a:lnSpc>
            </a:pPr>
            <a:r>
              <a:rPr lang="en-US" altLang="en-US" sz="4800"/>
              <a:t>Linda Carol Brown, was not allowed to attend a school four blocks from her house because it was for white students. Instead, she had to walk twenty-one blocks to the nearest all-black school.</a:t>
            </a:r>
          </a:p>
        </p:txBody>
      </p:sp>
      <p:sp>
        <p:nvSpPr>
          <p:cNvPr id="29699" name="Rectangle 3"/>
          <p:cNvSpPr>
            <a:spLocks noGrp="1" noChangeArrowheads="1"/>
          </p:cNvSpPr>
          <p:nvPr>
            <p:ph type="title"/>
          </p:nvPr>
        </p:nvSpPr>
        <p:spPr>
          <a:xfrm>
            <a:off x="685800" y="228600"/>
            <a:ext cx="7772400" cy="838200"/>
          </a:xfrm>
          <a:noFill/>
          <a:ln/>
        </p:spPr>
        <p:txBody>
          <a:bodyPr/>
          <a:lstStyle/>
          <a:p>
            <a:r>
              <a:rPr lang="en-US" altLang="en-US" sz="4800"/>
              <a:t>Brown vs. Board of Education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ox(out)">
                                      <p:cBhvr>
                                        <p:cTn id="7" dur="500"/>
                                        <p:tgtEl>
                                          <p:spTgt spid="296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body" sz="half" idx="2"/>
          </p:nvPr>
        </p:nvSpPr>
        <p:spPr>
          <a:xfrm>
            <a:off x="533400" y="1981200"/>
            <a:ext cx="7924800" cy="4114800"/>
          </a:xfrm>
        </p:spPr>
        <p:txBody>
          <a:bodyPr/>
          <a:lstStyle/>
          <a:p>
            <a:r>
              <a:rPr lang="en-US" altLang="en-US" sz="4000"/>
              <a:t>The NAACP argued that the intellectual, psychological, and financial damage that befell Black Americans precluded any finding of equality under the separate but equal policy. </a:t>
            </a:r>
          </a:p>
        </p:txBody>
      </p:sp>
      <p:sp>
        <p:nvSpPr>
          <p:cNvPr id="30723" name="Rectangle 3"/>
          <p:cNvSpPr>
            <a:spLocks noGrp="1" noChangeArrowheads="1"/>
          </p:cNvSpPr>
          <p:nvPr>
            <p:ph type="title"/>
          </p:nvPr>
        </p:nvSpPr>
        <p:spPr>
          <a:noFill/>
          <a:ln/>
        </p:spPr>
        <p:txBody>
          <a:bodyPr/>
          <a:lstStyle/>
          <a:p>
            <a:r>
              <a:rPr lang="en-US" altLang="en-US" sz="4800"/>
              <a:t>Brown vs. Board of Education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ipe(up)">
                                      <p:cBhvr>
                                        <p:cTn id="7" dur="500"/>
                                        <p:tgtEl>
                                          <p:spTgt spid="307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28600"/>
            <a:ext cx="8763000" cy="1143000"/>
          </a:xfrm>
        </p:spPr>
        <p:txBody>
          <a:bodyPr/>
          <a:lstStyle/>
          <a:p>
            <a:r>
              <a:rPr lang="en-US" altLang="en-US" sz="5400"/>
              <a:t>Brown vs. Board of Education</a:t>
            </a:r>
          </a:p>
        </p:txBody>
      </p:sp>
      <p:sp>
        <p:nvSpPr>
          <p:cNvPr id="31747" name="Rectangle 3"/>
          <p:cNvSpPr>
            <a:spLocks noGrp="1" noChangeArrowheads="1"/>
          </p:cNvSpPr>
          <p:nvPr>
            <p:ph type="body" sz="half" idx="1"/>
          </p:nvPr>
        </p:nvSpPr>
        <p:spPr>
          <a:xfrm>
            <a:off x="381000" y="1600200"/>
            <a:ext cx="8534400" cy="4648200"/>
          </a:xfrm>
        </p:spPr>
        <p:txBody>
          <a:bodyPr/>
          <a:lstStyle/>
          <a:p>
            <a:pPr>
              <a:lnSpc>
                <a:spcPct val="90000"/>
              </a:lnSpc>
              <a:buFontTx/>
              <a:buNone/>
            </a:pPr>
            <a:r>
              <a:rPr lang="en-US" altLang="en-US" sz="4400">
                <a:latin typeface="Arial" pitchFamily="34" charset="0"/>
              </a:rPr>
              <a:t>64 years after the </a:t>
            </a:r>
            <a:r>
              <a:rPr lang="en-US" altLang="en-US" sz="4400" i="1">
                <a:latin typeface="Arial" pitchFamily="34" charset="0"/>
              </a:rPr>
              <a:t>Plessy</a:t>
            </a:r>
            <a:r>
              <a:rPr lang="en-US" altLang="en-US" sz="4400">
                <a:latin typeface="Arial" pitchFamily="34" charset="0"/>
              </a:rPr>
              <a:t> decision the Court the struck down the "separate but equal" doctrine in the landmark </a:t>
            </a:r>
            <a:r>
              <a:rPr lang="en-US" altLang="en-US" sz="4400" i="1">
                <a:latin typeface="Arial" pitchFamily="34" charset="0"/>
              </a:rPr>
              <a:t>Brown vs. Board of Education of Topeka, Kansas </a:t>
            </a:r>
            <a:r>
              <a:rPr lang="en-US" altLang="en-US" sz="4400">
                <a:latin typeface="Arial" pitchFamily="34" charset="0"/>
              </a:rPr>
              <a:t>(1954) decision.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04800"/>
            <a:ext cx="7772400" cy="914400"/>
          </a:xfrm>
        </p:spPr>
        <p:txBody>
          <a:bodyPr/>
          <a:lstStyle/>
          <a:p>
            <a:r>
              <a:rPr lang="en-US" altLang="en-US"/>
              <a:t>“With All Deliberate Speed”</a:t>
            </a:r>
          </a:p>
        </p:txBody>
      </p:sp>
      <p:sp>
        <p:nvSpPr>
          <p:cNvPr id="32771" name="Rectangle 3"/>
          <p:cNvSpPr>
            <a:spLocks noGrp="1" noChangeArrowheads="1"/>
          </p:cNvSpPr>
          <p:nvPr>
            <p:ph type="body" sz="half" idx="1"/>
          </p:nvPr>
        </p:nvSpPr>
        <p:spPr>
          <a:xfrm>
            <a:off x="304800" y="1447800"/>
            <a:ext cx="8610600" cy="5257800"/>
          </a:xfrm>
        </p:spPr>
        <p:txBody>
          <a:bodyPr/>
          <a:lstStyle/>
          <a:p>
            <a:r>
              <a:rPr lang="en-US" altLang="en-US" sz="4000"/>
              <a:t>The Court struggled over a remedy.</a:t>
            </a:r>
          </a:p>
          <a:p>
            <a:r>
              <a:rPr lang="en-US" altLang="en-US" sz="4000"/>
              <a:t>A year later, in </a:t>
            </a:r>
            <a:r>
              <a:rPr lang="en-US" altLang="en-US" sz="4000" i="1"/>
              <a:t>Brown II </a:t>
            </a:r>
            <a:r>
              <a:rPr lang="en-US" altLang="en-US" sz="4000"/>
              <a:t>the Court ruled that segregated systems must be dismantled “with all deliberate speed.”</a:t>
            </a:r>
          </a:p>
          <a:p>
            <a:r>
              <a:rPr lang="en-US" altLang="en-US" sz="4000"/>
              <a:t>Central High and Governor Orval Faubus illustrate the long and costly battle to end segregation.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righ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right)">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right)">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914400"/>
            <a:ext cx="8382000" cy="990600"/>
          </a:xfrm>
        </p:spPr>
        <p:txBody>
          <a:bodyPr/>
          <a:lstStyle/>
          <a:p>
            <a:r>
              <a:rPr lang="en-US" altLang="en-US" sz="3200" b="1" dirty="0" smtClean="0"/>
              <a:t> </a:t>
            </a:r>
            <a:r>
              <a:rPr lang="en-US" altLang="en-US" b="1" dirty="0"/>
              <a:t>The Civil Rights Movement</a:t>
            </a:r>
          </a:p>
        </p:txBody>
      </p:sp>
      <p:sp>
        <p:nvSpPr>
          <p:cNvPr id="34819" name="Rectangle 3"/>
          <p:cNvSpPr>
            <a:spLocks noGrp="1" noChangeArrowheads="1"/>
          </p:cNvSpPr>
          <p:nvPr>
            <p:ph type="body" sz="half" idx="1"/>
          </p:nvPr>
        </p:nvSpPr>
        <p:spPr>
          <a:xfrm>
            <a:off x="914400" y="2057400"/>
            <a:ext cx="7315200" cy="3352800"/>
          </a:xfrm>
        </p:spPr>
        <p:txBody>
          <a:bodyPr/>
          <a:lstStyle/>
          <a:p>
            <a:r>
              <a:rPr lang="en-US" altLang="en-US" sz="4800"/>
              <a:t>The </a:t>
            </a:r>
            <a:r>
              <a:rPr lang="en-US" altLang="en-US" sz="4800" i="1"/>
              <a:t>Brown vs. Board </a:t>
            </a:r>
            <a:r>
              <a:rPr lang="en-US" altLang="en-US" sz="4800"/>
              <a:t>decision sparked the development of the modern civil rights movement.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3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 y="152400"/>
            <a:ext cx="8763000" cy="1524000"/>
          </a:xfrm>
        </p:spPr>
        <p:txBody>
          <a:bodyPr/>
          <a:lstStyle/>
          <a:p>
            <a:r>
              <a:rPr lang="en-US" altLang="en-US"/>
              <a:t>The Triumph of Non-Violent Protest</a:t>
            </a:r>
          </a:p>
        </p:txBody>
      </p:sp>
      <p:sp>
        <p:nvSpPr>
          <p:cNvPr id="35843" name="Rectangle 3"/>
          <p:cNvSpPr>
            <a:spLocks noGrp="1" noChangeArrowheads="1"/>
          </p:cNvSpPr>
          <p:nvPr>
            <p:ph type="body" sz="half" idx="1"/>
          </p:nvPr>
        </p:nvSpPr>
        <p:spPr>
          <a:xfrm>
            <a:off x="381000" y="1676400"/>
            <a:ext cx="8534400" cy="4876800"/>
          </a:xfrm>
        </p:spPr>
        <p:txBody>
          <a:bodyPr/>
          <a:lstStyle/>
          <a:p>
            <a:pPr>
              <a:lnSpc>
                <a:spcPct val="90000"/>
              </a:lnSpc>
            </a:pPr>
            <a:r>
              <a:rPr lang="en-US" altLang="en-US" sz="4400"/>
              <a:t>In 1955, Rosa Parks challenges segregation in public transportation</a:t>
            </a:r>
          </a:p>
          <a:p>
            <a:pPr>
              <a:lnSpc>
                <a:spcPct val="90000"/>
              </a:lnSpc>
            </a:pPr>
            <a:r>
              <a:rPr lang="en-US" altLang="en-US" sz="4400"/>
              <a:t>A new young preacher in Montgomery was selected to lead the challenge against the </a:t>
            </a:r>
            <a:r>
              <a:rPr lang="en-US" altLang="en-US" sz="4400">
                <a:hlinkClick r:id=""/>
              </a:rPr>
              <a:t>segregated bus system</a:t>
            </a:r>
            <a:r>
              <a:rPr lang="en-US" altLang="en-US" sz="4400"/>
              <a:t>.</a:t>
            </a:r>
          </a:p>
          <a:p>
            <a:pPr>
              <a:lnSpc>
                <a:spcPct val="90000"/>
              </a:lnSpc>
            </a:pPr>
            <a:r>
              <a:rPr lang="en-US" altLang="en-US" sz="4400"/>
              <a:t>After a year the boycott succeeded.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lide(fromBottom)">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lide(fromBottom)">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slide(fromBottom)">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2400"/>
            <a:ext cx="7772400" cy="914400"/>
          </a:xfrm>
        </p:spPr>
        <p:txBody>
          <a:bodyPr/>
          <a:lstStyle/>
          <a:p>
            <a:r>
              <a:rPr lang="en-US" altLang="en-US" sz="5400"/>
              <a:t>Non-Violent Protests</a:t>
            </a:r>
          </a:p>
        </p:txBody>
      </p:sp>
      <p:sp>
        <p:nvSpPr>
          <p:cNvPr id="36867" name="Rectangle 3"/>
          <p:cNvSpPr>
            <a:spLocks noGrp="1" noChangeArrowheads="1"/>
          </p:cNvSpPr>
          <p:nvPr>
            <p:ph type="body" sz="half" idx="1"/>
          </p:nvPr>
        </p:nvSpPr>
        <p:spPr>
          <a:xfrm>
            <a:off x="457200" y="1371600"/>
            <a:ext cx="8229600" cy="5257800"/>
          </a:xfrm>
        </p:spPr>
        <p:txBody>
          <a:bodyPr/>
          <a:lstStyle/>
          <a:p>
            <a:r>
              <a:rPr lang="en-US" altLang="en-US" sz="4000"/>
              <a:t>Dr. Martin Luther King Jr. advocated a nonviolent approach to forcing social change. King modeled his philosophy on that of Gandhi, who successfully employed the nonviolent approach in a revolt against the British in India shortly after World War II.</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r>
              <a:rPr lang="en-US" altLang="en-US"/>
              <a:t>Southern Christian Leadership Council (SCLC)</a:t>
            </a:r>
          </a:p>
        </p:txBody>
      </p:sp>
      <p:sp>
        <p:nvSpPr>
          <p:cNvPr id="37891" name="Rectangle 3"/>
          <p:cNvSpPr>
            <a:spLocks noGrp="1" noChangeArrowheads="1"/>
          </p:cNvSpPr>
          <p:nvPr>
            <p:ph type="body" idx="1"/>
          </p:nvPr>
        </p:nvSpPr>
        <p:spPr>
          <a:xfrm>
            <a:off x="152400" y="1524000"/>
            <a:ext cx="8839200" cy="4953000"/>
          </a:xfrm>
        </p:spPr>
        <p:txBody>
          <a:bodyPr/>
          <a:lstStyle/>
          <a:p>
            <a:pPr>
              <a:lnSpc>
                <a:spcPct val="90000"/>
              </a:lnSpc>
            </a:pPr>
            <a:r>
              <a:rPr lang="en-US" altLang="en-US" sz="3600"/>
              <a:t>Dr. King founded the SCLC in 1957.  This group used non-violent means such as </a:t>
            </a:r>
          </a:p>
          <a:p>
            <a:pPr>
              <a:lnSpc>
                <a:spcPct val="90000"/>
              </a:lnSpc>
            </a:pPr>
            <a:r>
              <a:rPr lang="en-US" altLang="en-US" sz="3600"/>
              <a:t>Freedom-rides, sit-ins and boycotts were used to open segregated lunch counters, waiting rooms, public swimming pools, and other public places.</a:t>
            </a:r>
          </a:p>
          <a:p>
            <a:pPr>
              <a:lnSpc>
                <a:spcPct val="90000"/>
              </a:lnSpc>
            </a:pPr>
            <a:r>
              <a:rPr lang="en-US" altLang="en-US" sz="3600"/>
              <a:t>Often local police attacked the peaceful protestors or chose not to defend them from attacking segregationists.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wipe(left)">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wipe(left)">
                                      <p:cBhvr>
                                        <p:cTn id="17"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610600" cy="1524000"/>
          </a:xfrm>
        </p:spPr>
        <p:txBody>
          <a:bodyPr/>
          <a:lstStyle/>
          <a:p>
            <a:pPr marL="838200" indent="-838200"/>
            <a:r>
              <a:rPr lang="en-US" altLang="en-US" b="1"/>
              <a:t>Slavery, Abolition and Winning the Right to Vote </a:t>
            </a:r>
            <a:r>
              <a:rPr lang="en-US" altLang="en-US" sz="2400" b="1"/>
              <a:t>(1800-1890)</a:t>
            </a:r>
          </a:p>
        </p:txBody>
      </p:sp>
      <p:sp>
        <p:nvSpPr>
          <p:cNvPr id="7171" name="Rectangle 3"/>
          <p:cNvSpPr>
            <a:spLocks noGrp="1" noChangeArrowheads="1"/>
          </p:cNvSpPr>
          <p:nvPr>
            <p:ph type="body" sz="half" idx="1"/>
          </p:nvPr>
        </p:nvSpPr>
        <p:spPr>
          <a:xfrm>
            <a:off x="228600" y="1828800"/>
            <a:ext cx="8686800" cy="4724400"/>
          </a:xfrm>
        </p:spPr>
        <p:txBody>
          <a:bodyPr/>
          <a:lstStyle/>
          <a:p>
            <a:r>
              <a:rPr lang="en-US" altLang="en-US"/>
              <a:t>A National Crisis over Slavery</a:t>
            </a:r>
          </a:p>
          <a:p>
            <a:pPr lvl="1"/>
            <a:r>
              <a:rPr lang="en-US" altLang="en-US"/>
              <a:t>1808 Congress banned slave trade</a:t>
            </a:r>
          </a:p>
          <a:p>
            <a:pPr lvl="1"/>
            <a:r>
              <a:rPr lang="en-US" altLang="en-US"/>
              <a:t>The South was heavily dependent on the cheap slave labor</a:t>
            </a:r>
          </a:p>
          <a:p>
            <a:pPr lvl="1"/>
            <a:r>
              <a:rPr lang="en-US" altLang="en-US"/>
              <a:t>The North was becoming industrial</a:t>
            </a:r>
          </a:p>
          <a:p>
            <a:pPr lvl="1"/>
            <a:r>
              <a:rPr lang="en-US" altLang="en-US"/>
              <a:t>1820 Missouri applied for admission as a slave state.</a:t>
            </a:r>
          </a:p>
          <a:p>
            <a:pPr lvl="1"/>
            <a:r>
              <a:rPr lang="en-US" altLang="en-US"/>
              <a:t>Admission of Missouri as a slave state would have given the slave states a majority in the Senate and was strongly oppose in the North.</a:t>
            </a: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8600" y="152400"/>
            <a:ext cx="6781800" cy="1143000"/>
          </a:xfrm>
        </p:spPr>
        <p:txBody>
          <a:bodyPr/>
          <a:lstStyle/>
          <a:p>
            <a:r>
              <a:rPr lang="en-US" altLang="en-US"/>
              <a:t>The March on Washington</a:t>
            </a:r>
          </a:p>
        </p:txBody>
      </p:sp>
      <p:sp>
        <p:nvSpPr>
          <p:cNvPr id="38915" name="Rectangle 3"/>
          <p:cNvSpPr>
            <a:spLocks noGrp="1" noChangeArrowheads="1"/>
          </p:cNvSpPr>
          <p:nvPr>
            <p:ph type="body" sz="half" idx="2"/>
          </p:nvPr>
        </p:nvSpPr>
        <p:spPr>
          <a:xfrm>
            <a:off x="304800" y="1524000"/>
            <a:ext cx="8610600" cy="4038600"/>
          </a:xfrm>
        </p:spPr>
        <p:txBody>
          <a:bodyPr/>
          <a:lstStyle/>
          <a:p>
            <a:pPr>
              <a:lnSpc>
                <a:spcPct val="90000"/>
              </a:lnSpc>
            </a:pPr>
            <a:r>
              <a:rPr lang="en-US" altLang="en-US" sz="4400"/>
              <a:t>In August 1963, more than 250,000 people marched peacefully on Washington to show support for President Kennedy’s request that Congress ban discrimination in public accommodation.</a:t>
            </a:r>
          </a:p>
        </p:txBody>
      </p:sp>
      <p:pic>
        <p:nvPicPr>
          <p:cNvPr id="38918" name="Picture 38917">
            <a:hlinkClick r:id="" action="ppaction://media"/>
          </p:cNvPr>
          <p:cNvPicPr>
            <a:picLocks noRot="1" noChangeAspect="1" noChangeArrowheads="1"/>
          </p:cNvPicPr>
          <p:nvPr>
            <a:videoFile r:link="rId1"/>
          </p:nvPr>
        </p:nvPicPr>
        <p:blipFill>
          <a:blip r:embed="rId3"/>
          <a:srcRect/>
          <a:stretch>
            <a:fillRect/>
          </a:stretch>
        </p:blipFill>
        <p:spPr bwMode="auto">
          <a:xfrm>
            <a:off x="7924800" y="5791200"/>
            <a:ext cx="304800" cy="304800"/>
          </a:xfrm>
          <a:prstGeom prst="rect">
            <a:avLst/>
          </a:prstGeom>
          <a:noFill/>
        </p:spPr>
      </p:pic>
      <p:sp>
        <p:nvSpPr>
          <p:cNvPr id="38919" name="Rectangle 7"/>
          <p:cNvSpPr>
            <a:spLocks noChangeArrowheads="1"/>
          </p:cNvSpPr>
          <p:nvPr/>
        </p:nvSpPr>
        <p:spPr bwMode="auto">
          <a:xfrm>
            <a:off x="533400" y="5653088"/>
            <a:ext cx="7727950" cy="519112"/>
          </a:xfrm>
          <a:prstGeom prst="rect">
            <a:avLst/>
          </a:prstGeom>
          <a:noFill/>
          <a:ln w="9525">
            <a:noFill/>
            <a:miter lim="800000"/>
            <a:headEnd/>
            <a:tailEnd/>
          </a:ln>
          <a:effectLst/>
        </p:spPr>
        <p:txBody>
          <a:bodyPr>
            <a:spAutoFit/>
          </a:bodyPr>
          <a:lstStyle/>
          <a:p>
            <a:pPr>
              <a:spcBef>
                <a:spcPct val="20000"/>
              </a:spcBef>
              <a:buFontTx/>
              <a:buChar char="•"/>
            </a:pPr>
            <a:r>
              <a:rPr lang="en-US" sz="2800">
                <a:latin typeface="Georgia" pitchFamily="18" charset="0"/>
              </a:rPr>
              <a:t>  King delivered his “I Have a Dream” speech.</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500"/>
                                        <p:tgtEl>
                                          <p:spTgt spid="38915">
                                            <p:txEl>
                                              <p:pRg st="0" end="0"/>
                                            </p:txEl>
                                          </p:spTgt>
                                        </p:tgtEl>
                                      </p:cBhvr>
                                    </p:animEffect>
                                  </p:childTnLst>
                                </p:cTn>
                              </p:par>
                            </p:childTnLst>
                          </p:cTn>
                        </p:par>
                        <p:par>
                          <p:cTn id="8" fill="hold">
                            <p:stCondLst>
                              <p:cond delay="500"/>
                            </p:stCondLst>
                            <p:childTnLst>
                              <p:par>
                                <p:cTn id="9" presetID="2" presetClass="entr" presetSubtype="8" fill="hold" grpId="0" nodeType="afterEffect">
                                  <p:stCondLst>
                                    <p:cond delay="200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0-#ppt_w/2"/>
                                          </p:val>
                                        </p:tav>
                                        <p:tav tm="100000">
                                          <p:val>
                                            <p:strVal val="#ppt_x"/>
                                          </p:val>
                                        </p:tav>
                                      </p:tavLst>
                                    </p:anim>
                                    <p:anim calcmode="lin" valueType="num">
                                      <p:cBhvr additive="base">
                                        <p:cTn id="12" dur="500" fill="hold"/>
                                        <p:tgtEl>
                                          <p:spTgt spid="38919"/>
                                        </p:tgtEl>
                                        <p:attrNameLst>
                                          <p:attrName>ppt_y</p:attrName>
                                        </p:attrNameLst>
                                      </p:cBhvr>
                                      <p:tavLst>
                                        <p:tav tm="0">
                                          <p:val>
                                            <p:strVal val="#ppt_y"/>
                                          </p:val>
                                        </p:tav>
                                        <p:tav tm="100000">
                                          <p:val>
                                            <p:strVal val="#ppt_y"/>
                                          </p:val>
                                        </p:tav>
                                      </p:tavLst>
                                    </p:anim>
                                  </p:childTnLst>
                                </p:cTn>
                              </p:par>
                            </p:childTnLst>
                          </p:cTn>
                        </p:par>
                        <p:par>
                          <p:cTn id="13" fill="hold">
                            <p:stCondLst>
                              <p:cond delay="3000"/>
                            </p:stCondLst>
                            <p:childTnLst>
                              <p:par>
                                <p:cTn id="14" presetID="1" presetClass="mediacall" presetSubtype="0" fill="hold" nodeType="afterEffect">
                                  <p:stCondLst>
                                    <p:cond delay="2000"/>
                                  </p:stCondLst>
                                  <p:childTnLst>
                                    <p:cmd type="call" cmd="playFrom(0.0)">
                                      <p:cBhvr>
                                        <p:cTn id="15" dur="1" fill="hold"/>
                                        <p:tgtEl>
                                          <p:spTgt spid="389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38918"/>
                </p:tgtEl>
              </p:cMediaNode>
            </p:video>
          </p:childTnLst>
        </p:cTn>
      </p:par>
    </p:tnLst>
    <p:bldLst>
      <p:bldP spid="38915" grpId="0" build="p" autoUpdateAnimBg="0" advAuto="0"/>
      <p:bldP spid="3891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52400"/>
            <a:ext cx="7772400" cy="609600"/>
          </a:xfrm>
        </p:spPr>
        <p:txBody>
          <a:bodyPr/>
          <a:lstStyle/>
          <a:p>
            <a:r>
              <a:rPr lang="en-US" altLang="en-US"/>
              <a:t>The Civil Rights Act of 1964</a:t>
            </a:r>
          </a:p>
        </p:txBody>
      </p:sp>
      <p:sp>
        <p:nvSpPr>
          <p:cNvPr id="39939" name="Rectangle 3"/>
          <p:cNvSpPr>
            <a:spLocks noGrp="1" noChangeArrowheads="1"/>
          </p:cNvSpPr>
          <p:nvPr>
            <p:ph type="body" idx="1"/>
          </p:nvPr>
        </p:nvSpPr>
        <p:spPr>
          <a:xfrm>
            <a:off x="304800" y="1066800"/>
            <a:ext cx="8534400" cy="5410200"/>
          </a:xfrm>
        </p:spPr>
        <p:txBody>
          <a:bodyPr/>
          <a:lstStyle/>
          <a:p>
            <a:r>
              <a:rPr lang="en-US" altLang="en-US" sz="2800"/>
              <a:t>Outlawed arbitrary discrimination in voter registration</a:t>
            </a:r>
          </a:p>
          <a:p>
            <a:r>
              <a:rPr lang="en-US" altLang="en-US" sz="2800"/>
              <a:t>Barred discrimination in public accommodation</a:t>
            </a:r>
          </a:p>
          <a:p>
            <a:r>
              <a:rPr lang="en-US" altLang="en-US" sz="2800"/>
              <a:t>Authorized the US Justice Department to initiate lawsuits to desegregate schools and public facilities</a:t>
            </a:r>
          </a:p>
          <a:p>
            <a:r>
              <a:rPr lang="en-US" altLang="en-US" sz="2800"/>
              <a:t>Allowed the federal government to withhold funds from discriminatory state and local programs</a:t>
            </a:r>
          </a:p>
          <a:p>
            <a:r>
              <a:rPr lang="en-US" altLang="en-US" sz="2800"/>
              <a:t>Prohibited discrimination on the basis of race, color, religion, national origin or sex</a:t>
            </a:r>
          </a:p>
          <a:p>
            <a:r>
              <a:rPr lang="en-US" altLang="en-US" sz="2800"/>
              <a:t>Created the Equal Employment Opportunity Commission (EEOC) to monitor and enforce bans on employment discrimination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lef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wipe(left)">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wipe(left)">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wipe(left)">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wipe(left)">
                                      <p:cBhvr>
                                        <p:cTn id="27" dur="5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wipe(left)">
                                      <p:cBhvr>
                                        <p:cTn id="32"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p:spPr>
        <p:txBody>
          <a:bodyPr/>
          <a:lstStyle/>
          <a:p>
            <a:r>
              <a:rPr lang="en-US" altLang="en-US"/>
              <a:t>The Impact of the Civil Rights Act of 1964</a:t>
            </a:r>
          </a:p>
        </p:txBody>
      </p:sp>
      <p:sp>
        <p:nvSpPr>
          <p:cNvPr id="40963" name="Rectangle 3"/>
          <p:cNvSpPr>
            <a:spLocks noGrp="1" noChangeArrowheads="1"/>
          </p:cNvSpPr>
          <p:nvPr>
            <p:ph type="body" idx="1"/>
          </p:nvPr>
        </p:nvSpPr>
        <p:spPr>
          <a:xfrm>
            <a:off x="685800" y="1676400"/>
            <a:ext cx="7924800" cy="4800600"/>
          </a:xfrm>
        </p:spPr>
        <p:txBody>
          <a:bodyPr/>
          <a:lstStyle/>
          <a:p>
            <a:pPr>
              <a:lnSpc>
                <a:spcPct val="90000"/>
              </a:lnSpc>
            </a:pPr>
            <a:r>
              <a:rPr lang="en-US" altLang="en-US" sz="2800"/>
              <a:t>Southerners argued that the Act violated the Constitution and was an unwarranted use of federal power.</a:t>
            </a:r>
          </a:p>
          <a:p>
            <a:pPr>
              <a:lnSpc>
                <a:spcPct val="90000"/>
              </a:lnSpc>
            </a:pPr>
            <a:r>
              <a:rPr lang="en-US" altLang="en-US" sz="2800"/>
              <a:t>The Court ruled that </a:t>
            </a:r>
            <a:r>
              <a:rPr lang="en-US" altLang="en-US" sz="2800" u="sng"/>
              <a:t>state imposed </a:t>
            </a:r>
            <a:r>
              <a:rPr lang="en-US" altLang="en-US" sz="2800"/>
              <a:t> (de jure) segregation must be eliminated at once.</a:t>
            </a:r>
          </a:p>
          <a:p>
            <a:pPr>
              <a:lnSpc>
                <a:spcPct val="90000"/>
              </a:lnSpc>
            </a:pPr>
            <a:r>
              <a:rPr lang="en-US" altLang="en-US" sz="2800"/>
              <a:t>However, a full decade after </a:t>
            </a:r>
            <a:r>
              <a:rPr lang="en-US" altLang="en-US" sz="2800" i="1"/>
              <a:t>Brown, </a:t>
            </a:r>
            <a:r>
              <a:rPr lang="en-US" altLang="en-US" sz="2800"/>
              <a:t>less than 1% of African American children in the South attended integrated schools.</a:t>
            </a:r>
          </a:p>
          <a:p>
            <a:pPr>
              <a:lnSpc>
                <a:spcPct val="90000"/>
              </a:lnSpc>
            </a:pPr>
            <a:r>
              <a:rPr lang="en-US" altLang="en-US" sz="2800"/>
              <a:t>Over time, these rulings and laws opened up numerous occupations to minorities but especially to women.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228600" y="1524000"/>
            <a:ext cx="8686800" cy="5029200"/>
          </a:xfrm>
        </p:spPr>
        <p:txBody>
          <a:bodyPr/>
          <a:lstStyle/>
          <a:p>
            <a:r>
              <a:rPr lang="en-US" altLang="en-US"/>
              <a:t>In 1961, President Kennedy created a Commission on the Status of Women.  The Commission’s report titled “</a:t>
            </a:r>
            <a:r>
              <a:rPr lang="en-US" altLang="en-US" u="sng"/>
              <a:t>American Women</a:t>
            </a:r>
            <a:r>
              <a:rPr lang="en-US" altLang="en-US"/>
              <a:t>” detailed pervasive discrimination against women.</a:t>
            </a:r>
          </a:p>
          <a:p>
            <a:r>
              <a:rPr lang="en-US" altLang="en-US" u="sng"/>
              <a:t>The Feminine Mystique</a:t>
            </a:r>
            <a:r>
              <a:rPr lang="en-US" altLang="en-US"/>
              <a:t> (1963) added to the dawning recognition that something was wrong.</a:t>
            </a:r>
          </a:p>
          <a:p>
            <a:r>
              <a:rPr lang="en-US" altLang="en-US"/>
              <a:t>Although the Civil Rights Act of 1964 included a prohibition against gender discrimination, the EEOC failed to enforce the law.</a:t>
            </a:r>
          </a:p>
        </p:txBody>
      </p:sp>
      <p:sp>
        <p:nvSpPr>
          <p:cNvPr id="41987" name="Rectangle 3"/>
          <p:cNvSpPr>
            <a:spLocks noGrp="1" noChangeArrowheads="1"/>
          </p:cNvSpPr>
          <p:nvPr>
            <p:ph type="title"/>
          </p:nvPr>
        </p:nvSpPr>
        <p:spPr>
          <a:xfrm>
            <a:off x="381000" y="304800"/>
            <a:ext cx="8458200" cy="1143000"/>
          </a:xfrm>
          <a:noFill/>
          <a:ln/>
        </p:spPr>
        <p:txBody>
          <a:bodyPr/>
          <a:lstStyle/>
          <a:p>
            <a:r>
              <a:rPr lang="en-US" altLang="en-US"/>
              <a:t>The Women’s Rights Movement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wipe(left)">
                                      <p:cBhvr>
                                        <p:cTn id="7" dur="500"/>
                                        <p:tgtEl>
                                          <p:spTgt spid="41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wipe(left)">
                                      <p:cBhvr>
                                        <p:cTn id="12" dur="500"/>
                                        <p:tgtEl>
                                          <p:spTgt spid="41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wipe(left)">
                                      <p:cBhvr>
                                        <p:cTn id="17" dur="500"/>
                                        <p:tgtEl>
                                          <p:spTgt spid="419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body" sz="half" idx="1"/>
          </p:nvPr>
        </p:nvSpPr>
        <p:spPr>
          <a:xfrm>
            <a:off x="381000" y="2133600"/>
            <a:ext cx="8382000" cy="4114800"/>
          </a:xfrm>
        </p:spPr>
        <p:txBody>
          <a:bodyPr/>
          <a:lstStyle/>
          <a:p>
            <a:pPr>
              <a:lnSpc>
                <a:spcPct val="90000"/>
              </a:lnSpc>
            </a:pPr>
            <a:r>
              <a:rPr lang="en-US" altLang="en-US" sz="4400"/>
              <a:t>In 1966, the National Organization for Women (NOW) was formed to address the many problems faced by women.</a:t>
            </a:r>
          </a:p>
          <a:p>
            <a:pPr>
              <a:lnSpc>
                <a:spcPct val="90000"/>
              </a:lnSpc>
            </a:pPr>
            <a:r>
              <a:rPr lang="en-US" altLang="en-US" sz="4400"/>
              <a:t>Created in response to weakness of the EEOC.</a:t>
            </a:r>
            <a:endParaRPr lang="en-US" altLang="en-US" sz="3600"/>
          </a:p>
        </p:txBody>
      </p:sp>
      <p:sp>
        <p:nvSpPr>
          <p:cNvPr id="43011" name="Rectangle 3"/>
          <p:cNvSpPr>
            <a:spLocks noGrp="1" noChangeArrowheads="1"/>
          </p:cNvSpPr>
          <p:nvPr>
            <p:ph type="title"/>
          </p:nvPr>
        </p:nvSpPr>
        <p:spPr>
          <a:xfrm>
            <a:off x="609600" y="304800"/>
            <a:ext cx="7772400" cy="1371600"/>
          </a:xfrm>
          <a:noFill/>
          <a:ln/>
        </p:spPr>
        <p:txBody>
          <a:bodyPr/>
          <a:lstStyle/>
          <a:p>
            <a:r>
              <a:rPr lang="en-US" altLang="en-US" sz="5400"/>
              <a:t>Women’s Rights Movement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wipe(left)">
                                      <p:cBhvr>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wipe(left)">
                                      <p:cBhvr>
                                        <p:cTn id="12" dur="500"/>
                                        <p:tgtEl>
                                          <p:spTgt spid="430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body" sz="half" idx="2"/>
          </p:nvPr>
        </p:nvSpPr>
        <p:spPr>
          <a:xfrm>
            <a:off x="381000" y="1981200"/>
            <a:ext cx="8382000" cy="4419600"/>
          </a:xfrm>
        </p:spPr>
        <p:txBody>
          <a:bodyPr/>
          <a:lstStyle/>
          <a:p>
            <a:r>
              <a:rPr lang="en-US" altLang="en-US" sz="4400"/>
              <a:t>Equal Rights Amendment battle</a:t>
            </a:r>
          </a:p>
          <a:p>
            <a:pPr lvl="1"/>
            <a:r>
              <a:rPr lang="en-US" altLang="en-US" sz="4000"/>
              <a:t>Roe v. Wade backlash</a:t>
            </a:r>
          </a:p>
          <a:p>
            <a:pPr lvl="1"/>
            <a:r>
              <a:rPr lang="en-US" altLang="en-US" sz="4000"/>
              <a:t>draft eligibility</a:t>
            </a:r>
          </a:p>
          <a:p>
            <a:pPr lvl="1"/>
            <a:r>
              <a:rPr lang="en-US" altLang="en-US" sz="4000"/>
              <a:t>ratification deadline</a:t>
            </a:r>
          </a:p>
          <a:p>
            <a:pPr lvl="1"/>
            <a:r>
              <a:rPr lang="en-US" altLang="en-US" sz="4000"/>
              <a:t>Court’s expansive view of 14th Amendment</a:t>
            </a:r>
          </a:p>
        </p:txBody>
      </p:sp>
      <p:sp>
        <p:nvSpPr>
          <p:cNvPr id="44037" name="Rectangle 5"/>
          <p:cNvSpPr>
            <a:spLocks noGrp="1" noChangeArrowheads="1"/>
          </p:cNvSpPr>
          <p:nvPr>
            <p:ph type="title"/>
          </p:nvPr>
        </p:nvSpPr>
        <p:spPr>
          <a:noFill/>
          <a:ln/>
        </p:spPr>
        <p:txBody>
          <a:bodyPr/>
          <a:lstStyle/>
          <a:p>
            <a:r>
              <a:rPr lang="en-US" altLang="en-US"/>
              <a:t>Equal Rights Amendment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wipe(left)">
                                      <p:cBhvr>
                                        <p:cTn id="7" dur="500"/>
                                        <p:tgtEl>
                                          <p:spTgt spid="440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Effect transition="in" filter="wipe(left)">
                                      <p:cBhvr>
                                        <p:cTn id="12" dur="500"/>
                                        <p:tgtEl>
                                          <p:spTgt spid="440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animEffect transition="in" filter="wipe(left)">
                                      <p:cBhvr>
                                        <p:cTn id="17" dur="500"/>
                                        <p:tgtEl>
                                          <p:spTgt spid="440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4">
                                            <p:txEl>
                                              <p:pRg st="3" end="3"/>
                                            </p:txEl>
                                          </p:spTgt>
                                        </p:tgtEl>
                                        <p:attrNameLst>
                                          <p:attrName>style.visibility</p:attrName>
                                        </p:attrNameLst>
                                      </p:cBhvr>
                                      <p:to>
                                        <p:strVal val="visible"/>
                                      </p:to>
                                    </p:set>
                                    <p:animEffect transition="in" filter="wipe(left)">
                                      <p:cBhvr>
                                        <p:cTn id="22" dur="500"/>
                                        <p:tgtEl>
                                          <p:spTgt spid="440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4">
                                            <p:txEl>
                                              <p:pRg st="4" end="4"/>
                                            </p:txEl>
                                          </p:spTgt>
                                        </p:tgtEl>
                                        <p:attrNameLst>
                                          <p:attrName>style.visibility</p:attrName>
                                        </p:attrNameLst>
                                      </p:cBhvr>
                                      <p:to>
                                        <p:strVal val="visible"/>
                                      </p:to>
                                    </p:set>
                                    <p:animEffect transition="in" filter="wipe(left)">
                                      <p:cBhvr>
                                        <p:cTn id="27" dur="500"/>
                                        <p:tgtEl>
                                          <p:spTgt spid="440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228600"/>
            <a:ext cx="7772400" cy="1371600"/>
          </a:xfrm>
        </p:spPr>
        <p:txBody>
          <a:bodyPr/>
          <a:lstStyle/>
          <a:p>
            <a:pPr marL="838200" indent="-838200"/>
            <a:r>
              <a:rPr lang="en-US" altLang="en-US" sz="3200" b="1" dirty="0" smtClean="0"/>
              <a:t> </a:t>
            </a:r>
            <a:r>
              <a:rPr lang="en-US" altLang="en-US" b="1" dirty="0"/>
              <a:t>Other Groups Mobilize for Rights</a:t>
            </a:r>
          </a:p>
        </p:txBody>
      </p:sp>
      <p:sp>
        <p:nvSpPr>
          <p:cNvPr id="45059" name="Rectangle 3"/>
          <p:cNvSpPr>
            <a:spLocks noGrp="1" noChangeArrowheads="1"/>
          </p:cNvSpPr>
          <p:nvPr>
            <p:ph type="body" sz="half" idx="1"/>
          </p:nvPr>
        </p:nvSpPr>
        <p:spPr>
          <a:xfrm>
            <a:off x="381000" y="1905000"/>
            <a:ext cx="8458200" cy="4419600"/>
          </a:xfrm>
        </p:spPr>
        <p:txBody>
          <a:bodyPr/>
          <a:lstStyle/>
          <a:p>
            <a:pPr>
              <a:lnSpc>
                <a:spcPct val="90000"/>
              </a:lnSpc>
            </a:pPr>
            <a:r>
              <a:rPr lang="en-US" altLang="en-US" sz="4000"/>
              <a:t>Denial of civil rights has led many other disadvantaged groups to mobilize to achieve greater civil rights.</a:t>
            </a:r>
          </a:p>
          <a:p>
            <a:pPr>
              <a:lnSpc>
                <a:spcPct val="90000"/>
              </a:lnSpc>
            </a:pPr>
            <a:r>
              <a:rPr lang="en-US" altLang="en-US" sz="4000"/>
              <a:t>Their efforts to achieve those rights have many parallels to the efforts made by African Americans and women.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z="5400"/>
              <a:t>Native Americans</a:t>
            </a:r>
          </a:p>
        </p:txBody>
      </p:sp>
      <p:sp>
        <p:nvSpPr>
          <p:cNvPr id="46083" name="Rectangle 3"/>
          <p:cNvSpPr>
            <a:spLocks noGrp="1" noChangeArrowheads="1"/>
          </p:cNvSpPr>
          <p:nvPr>
            <p:ph type="body" sz="half" idx="1"/>
          </p:nvPr>
        </p:nvSpPr>
        <p:spPr>
          <a:xfrm>
            <a:off x="228600" y="1905000"/>
            <a:ext cx="8534400" cy="4419600"/>
          </a:xfrm>
        </p:spPr>
        <p:txBody>
          <a:bodyPr/>
          <a:lstStyle/>
          <a:p>
            <a:r>
              <a:rPr lang="en-US" altLang="en-US" sz="4400"/>
              <a:t>Native American are the first “true” Americans, and their status under U.S. law is unique.</a:t>
            </a:r>
          </a:p>
          <a:p>
            <a:r>
              <a:rPr lang="en-US" altLang="en-US" sz="4400"/>
              <a:t>“Indian tribes” under the Constitution are considered distinct governments.</a:t>
            </a:r>
          </a:p>
        </p:txBody>
      </p:sp>
      <p:sp>
        <p:nvSpPr>
          <p:cNvPr id="46084" name="Rectangle 4"/>
          <p:cNvSpPr>
            <a:spLocks noChangeArrowheads="1"/>
          </p:cNvSpPr>
          <p:nvPr/>
        </p:nvSpPr>
        <p:spPr bwMode="auto">
          <a:xfrm>
            <a:off x="1588" y="1920875"/>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304800" y="1219200"/>
            <a:ext cx="4038600" cy="5562600"/>
          </a:xfrm>
        </p:spPr>
        <p:txBody>
          <a:bodyPr/>
          <a:lstStyle/>
          <a:p>
            <a:r>
              <a:rPr lang="en-US" altLang="en-US" sz="2400"/>
              <a:t>Hispanic Americans borrowed tactics fro the African American civil rights movement including sit ins, boycotts, marches, and activities that draw publicity.</a:t>
            </a:r>
          </a:p>
          <a:p>
            <a:r>
              <a:rPr lang="en-US" altLang="en-US" sz="2400"/>
              <a:t>The Hispanic community also relied heavily on litigation strategies.</a:t>
            </a:r>
          </a:p>
          <a:p>
            <a:r>
              <a:rPr lang="en-US" altLang="en-US" sz="2400"/>
              <a:t>MALDEF and others have been successful in expanding rights and opportunities for Hispanics.</a:t>
            </a:r>
          </a:p>
        </p:txBody>
      </p:sp>
      <p:sp>
        <p:nvSpPr>
          <p:cNvPr id="47107" name="Rectangle 3"/>
          <p:cNvSpPr>
            <a:spLocks noGrp="1" noChangeArrowheads="1"/>
          </p:cNvSpPr>
          <p:nvPr>
            <p:ph type="title"/>
          </p:nvPr>
        </p:nvSpPr>
        <p:spPr>
          <a:xfrm>
            <a:off x="685800" y="0"/>
            <a:ext cx="7772400" cy="1143000"/>
          </a:xfrm>
          <a:noFill/>
          <a:ln/>
        </p:spPr>
        <p:txBody>
          <a:bodyPr/>
          <a:lstStyle/>
          <a:p>
            <a:r>
              <a:rPr lang="en-US" altLang="en-US"/>
              <a:t>Hispanic Americans</a:t>
            </a:r>
          </a:p>
        </p:txBody>
      </p:sp>
      <p:pic>
        <p:nvPicPr>
          <p:cNvPr id="47108" name="Picture 4" descr="http://www.cs.colorado.edu/~l3d/systems/agentsheets/New-Vista/grape-boycott/media/Cesar-Chavez.gif"/>
          <p:cNvPicPr>
            <a:picLocks noChangeAspect="1" noChangeArrowheads="1"/>
          </p:cNvPicPr>
          <p:nvPr/>
        </p:nvPicPr>
        <p:blipFill>
          <a:blip r:embed="rId2"/>
          <a:srcRect/>
          <a:stretch>
            <a:fillRect/>
          </a:stretch>
        </p:blipFill>
        <p:spPr bwMode="auto">
          <a:xfrm>
            <a:off x="5029200" y="1066800"/>
            <a:ext cx="3098800" cy="4114800"/>
          </a:xfrm>
          <a:prstGeom prst="rect">
            <a:avLst/>
          </a:prstGeom>
          <a:noFill/>
        </p:spPr>
      </p:pic>
      <p:sp>
        <p:nvSpPr>
          <p:cNvPr id="47109" name="Text Box 5"/>
          <p:cNvSpPr txBox="1">
            <a:spLocks noChangeArrowheads="1"/>
          </p:cNvSpPr>
          <p:nvPr/>
        </p:nvSpPr>
        <p:spPr bwMode="auto">
          <a:xfrm>
            <a:off x="4495800" y="5257800"/>
            <a:ext cx="4343400" cy="1436688"/>
          </a:xfrm>
          <a:prstGeom prst="rect">
            <a:avLst/>
          </a:prstGeom>
          <a:noFill/>
          <a:ln w="9525">
            <a:noFill/>
            <a:miter lim="800000"/>
            <a:headEnd/>
            <a:tailEnd/>
          </a:ln>
          <a:effectLst/>
        </p:spPr>
        <p:txBody>
          <a:bodyPr>
            <a:spAutoFit/>
          </a:bodyPr>
          <a:lstStyle/>
          <a:p>
            <a:pPr algn="ctr">
              <a:spcBef>
                <a:spcPct val="50000"/>
              </a:spcBef>
            </a:pPr>
            <a:r>
              <a:rPr lang="en-US" sz="1600" b="1" i="1">
                <a:latin typeface="Georgia" pitchFamily="18" charset="0"/>
              </a:rPr>
              <a:t>"One of the heroic figures of our time."</a:t>
            </a:r>
            <a:r>
              <a:rPr lang="en-US" sz="1600" b="1">
                <a:latin typeface="Georgia" pitchFamily="18" charset="0"/>
              </a:rPr>
              <a:t/>
            </a:r>
            <a:br>
              <a:rPr lang="en-US" sz="1600" b="1">
                <a:latin typeface="Georgia" pitchFamily="18" charset="0"/>
              </a:rPr>
            </a:br>
            <a:r>
              <a:rPr lang="en-US" sz="1600" b="1">
                <a:latin typeface="Georgia" pitchFamily="18" charset="0"/>
              </a:rPr>
              <a:t>Senator Robert F. Kennedy </a:t>
            </a:r>
          </a:p>
          <a:p>
            <a:pPr algn="ctr">
              <a:spcBef>
                <a:spcPct val="50000"/>
              </a:spcBef>
            </a:pPr>
            <a:r>
              <a:rPr lang="en-US" sz="1600" b="1" u="sng">
                <a:latin typeface="Georgia" pitchFamily="18" charset="0"/>
              </a:rPr>
              <a:t>Cesar Estrada Chavez</a:t>
            </a:r>
            <a:r>
              <a:rPr lang="en-US" sz="1600" b="1">
                <a:latin typeface="Georgia" pitchFamily="18" charset="0"/>
              </a:rPr>
              <a:t> founded and led the first successful farm workers' union in U.S. history.</a:t>
            </a:r>
            <a:endParaRPr lang="en-US" sz="1600">
              <a:latin typeface="Georgia"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wipe(left)">
                                      <p:cBhvr>
                                        <p:cTn id="7" dur="500"/>
                                        <p:tgtEl>
                                          <p:spTgt spid="47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6">
                                            <p:txEl>
                                              <p:pRg st="1" end="1"/>
                                            </p:txEl>
                                          </p:spTgt>
                                        </p:tgtEl>
                                        <p:attrNameLst>
                                          <p:attrName>style.visibility</p:attrName>
                                        </p:attrNameLst>
                                      </p:cBhvr>
                                      <p:to>
                                        <p:strVal val="visible"/>
                                      </p:to>
                                    </p:set>
                                    <p:animEffect transition="in" filter="wipe(left)">
                                      <p:cBhvr>
                                        <p:cTn id="12" dur="500"/>
                                        <p:tgtEl>
                                          <p:spTgt spid="471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6">
                                            <p:txEl>
                                              <p:pRg st="2" end="2"/>
                                            </p:txEl>
                                          </p:spTgt>
                                        </p:tgtEl>
                                        <p:attrNameLst>
                                          <p:attrName>style.visibility</p:attrName>
                                        </p:attrNameLst>
                                      </p:cBhvr>
                                      <p:to>
                                        <p:strVal val="visible"/>
                                      </p:to>
                                    </p:set>
                                    <p:animEffect transition="in" filter="wipe(left)">
                                      <p:cBhvr>
                                        <p:cTn id="17" dur="500"/>
                                        <p:tgtEl>
                                          <p:spTgt spid="471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228600"/>
            <a:ext cx="7772400" cy="914400"/>
          </a:xfrm>
        </p:spPr>
        <p:txBody>
          <a:bodyPr/>
          <a:lstStyle/>
          <a:p>
            <a:r>
              <a:rPr lang="en-US" altLang="en-US" b="1" dirty="0" smtClean="0"/>
              <a:t>Continuity </a:t>
            </a:r>
            <a:r>
              <a:rPr lang="en-US" altLang="en-US" b="1" dirty="0"/>
              <a:t>and Change</a:t>
            </a:r>
          </a:p>
        </p:txBody>
      </p:sp>
      <p:sp>
        <p:nvSpPr>
          <p:cNvPr id="57347" name="Rectangle 3"/>
          <p:cNvSpPr>
            <a:spLocks noGrp="1" noChangeArrowheads="1"/>
          </p:cNvSpPr>
          <p:nvPr>
            <p:ph type="body" sz="half" idx="1"/>
          </p:nvPr>
        </p:nvSpPr>
        <p:spPr>
          <a:xfrm>
            <a:off x="152400" y="1295400"/>
            <a:ext cx="8763000" cy="5257800"/>
          </a:xfrm>
        </p:spPr>
        <p:txBody>
          <a:bodyPr/>
          <a:lstStyle/>
          <a:p>
            <a:r>
              <a:rPr lang="en-US" altLang="en-US"/>
              <a:t>It took over 100 years from the first shot of the Civil War until the Civil Rights Act of 1964 and the Voting Rights of 1965 for African Americans to begin to fully exercise their rights.</a:t>
            </a:r>
          </a:p>
          <a:p>
            <a:r>
              <a:rPr lang="en-US" altLang="en-US"/>
              <a:t>Women only achieved the right to vote in 1920.</a:t>
            </a:r>
          </a:p>
          <a:p>
            <a:r>
              <a:rPr lang="en-US" altLang="en-US"/>
              <a:t>Still today we do not have a consensus in America about race and gender relations.</a:t>
            </a:r>
          </a:p>
          <a:p>
            <a:r>
              <a:rPr lang="en-US" altLang="en-US"/>
              <a:t>Many argue that racism and sexism are alive and well in America.</a:t>
            </a: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Missouri Compromise (1820)</a:t>
            </a:r>
          </a:p>
        </p:txBody>
      </p:sp>
      <p:sp>
        <p:nvSpPr>
          <p:cNvPr id="8195" name="Rectangle 3"/>
          <p:cNvSpPr>
            <a:spLocks noGrp="1" noChangeArrowheads="1"/>
          </p:cNvSpPr>
          <p:nvPr>
            <p:ph type="body" sz="half" idx="1"/>
          </p:nvPr>
        </p:nvSpPr>
        <p:spPr>
          <a:xfrm>
            <a:off x="381000" y="1828800"/>
            <a:ext cx="8305800" cy="4114800"/>
          </a:xfrm>
        </p:spPr>
        <p:txBody>
          <a:bodyPr/>
          <a:lstStyle/>
          <a:p>
            <a:r>
              <a:rPr lang="en-US" altLang="en-US" sz="4000"/>
              <a:t>Allowed the admission of Missouri as a slave state along with the admission of Maine as a free state.</a:t>
            </a:r>
          </a:p>
          <a:p>
            <a:r>
              <a:rPr lang="en-US" altLang="en-US" sz="4000"/>
              <a:t>Balance of power was preserved but the conflict raged on.</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a:xfrm>
            <a:off x="304800" y="1295400"/>
            <a:ext cx="8534400" cy="5257800"/>
          </a:xfrm>
        </p:spPr>
        <p:txBody>
          <a:bodyPr/>
          <a:lstStyle/>
          <a:p>
            <a:r>
              <a:rPr lang="en-US" altLang="en-US" sz="3600"/>
              <a:t>Founded by William Lloyd Garrison, the American Anti-Slavery Society (1833) reinvigorated the abolitionist movement.</a:t>
            </a:r>
          </a:p>
          <a:p>
            <a:r>
              <a:rPr lang="en-US" altLang="en-US" sz="3600"/>
              <a:t>Northern interest in emancipation, pushed by abolitionists, eroded relations between the north and south. </a:t>
            </a:r>
          </a:p>
          <a:p>
            <a:r>
              <a:rPr lang="en-US" altLang="en-US" sz="3600"/>
              <a:t>William Lloyd Garrison's </a:t>
            </a:r>
            <a:r>
              <a:rPr lang="en-US" altLang="en-US" sz="3600" i="1"/>
              <a:t>Liberator</a:t>
            </a:r>
            <a:r>
              <a:rPr lang="en-US" altLang="en-US" sz="3600"/>
              <a:t> was the voice of abolitionism, calling for immediate emancipation of the slaves. </a:t>
            </a:r>
          </a:p>
        </p:txBody>
      </p:sp>
      <p:sp>
        <p:nvSpPr>
          <p:cNvPr id="9219" name="Rectangle 3"/>
          <p:cNvSpPr>
            <a:spLocks noGrp="1" noChangeArrowheads="1"/>
          </p:cNvSpPr>
          <p:nvPr>
            <p:ph type="title"/>
          </p:nvPr>
        </p:nvSpPr>
        <p:spPr>
          <a:xfrm>
            <a:off x="685800" y="228600"/>
            <a:ext cx="7772400" cy="1143000"/>
          </a:xfrm>
          <a:noFill/>
          <a:ln/>
        </p:spPr>
        <p:txBody>
          <a:bodyPr/>
          <a:lstStyle/>
          <a:p>
            <a:r>
              <a:rPr lang="en-US" altLang="en-US">
                <a:solidFill>
                  <a:schemeClr val="tx1"/>
                </a:solidFill>
              </a:rPr>
              <a:t>The Abolitionist Movement</a:t>
            </a:r>
            <a:r>
              <a:rPr lang="en-US" altLang="en-US">
                <a:solidFill>
                  <a:srgbClr val="FC0128"/>
                </a:solidFill>
              </a:rPr>
              <a:t> </a:t>
            </a: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p:spPr>
        <p:txBody>
          <a:bodyPr/>
          <a:lstStyle/>
          <a:p>
            <a:r>
              <a:rPr lang="en-US" altLang="en-US"/>
              <a:t>Heightened Tensions (1850s)</a:t>
            </a:r>
          </a:p>
        </p:txBody>
      </p:sp>
      <p:sp>
        <p:nvSpPr>
          <p:cNvPr id="10244" name="Rectangle 4"/>
          <p:cNvSpPr>
            <a:spLocks noChangeArrowheads="1"/>
          </p:cNvSpPr>
          <p:nvPr/>
        </p:nvSpPr>
        <p:spPr bwMode="auto">
          <a:xfrm>
            <a:off x="685800" y="1752600"/>
            <a:ext cx="8077200" cy="4191000"/>
          </a:xfrm>
          <a:prstGeom prst="rect">
            <a:avLst/>
          </a:prstGeom>
          <a:noFill/>
          <a:ln w="9525">
            <a:noFill/>
            <a:miter lim="800000"/>
            <a:headEnd/>
            <a:tailEnd/>
          </a:ln>
          <a:effectLst/>
        </p:spPr>
        <p:txBody>
          <a:bodyPr/>
          <a:lstStyle/>
          <a:p>
            <a:pPr marL="342900" indent="-342900">
              <a:spcBef>
                <a:spcPct val="20000"/>
              </a:spcBef>
              <a:buFontTx/>
              <a:buChar char="•"/>
            </a:pPr>
            <a:r>
              <a:rPr lang="en-US" sz="4000"/>
              <a:t>In 1852, Harriet Beecher Stowe published </a:t>
            </a:r>
            <a:r>
              <a:rPr lang="en-US" sz="4000" i="1"/>
              <a:t>Uncle Tom’s Cabin.</a:t>
            </a:r>
            <a:r>
              <a:rPr lang="en-US" sz="4000">
                <a:latin typeface="Georgia" pitchFamily="18" charset="0"/>
              </a:rPr>
              <a:t> </a:t>
            </a:r>
          </a:p>
          <a:p>
            <a:pPr marL="342900" indent="-342900">
              <a:spcBef>
                <a:spcPct val="20000"/>
              </a:spcBef>
              <a:buFontTx/>
              <a:buChar char="•"/>
            </a:pPr>
            <a:r>
              <a:rPr lang="en-US" sz="4000">
                <a:latin typeface="Georgia" pitchFamily="18" charset="0"/>
              </a:rPr>
              <a:t>In Scott vs. Sanford (1857) the Supreme Court ruled that slaves were not citizens of the United States.</a:t>
            </a: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r>
              <a:rPr lang="en-US" altLang="en-US"/>
              <a:t>Why a Civil War?</a:t>
            </a:r>
          </a:p>
        </p:txBody>
      </p:sp>
      <p:sp>
        <p:nvSpPr>
          <p:cNvPr id="11267" name="Rectangle 3"/>
          <p:cNvSpPr>
            <a:spLocks noGrp="1" noChangeArrowheads="1"/>
          </p:cNvSpPr>
          <p:nvPr>
            <p:ph type="body" idx="1"/>
          </p:nvPr>
        </p:nvSpPr>
        <p:spPr>
          <a:xfrm>
            <a:off x="381000" y="1600200"/>
            <a:ext cx="8458200" cy="4876800"/>
          </a:xfrm>
        </p:spPr>
        <p:txBody>
          <a:bodyPr/>
          <a:lstStyle/>
          <a:p>
            <a:r>
              <a:rPr lang="en-US" altLang="en-US" sz="3600"/>
              <a:t>Conflict, of course, over slavery </a:t>
            </a:r>
            <a:r>
              <a:rPr lang="en-US" altLang="en-US" sz="2800"/>
              <a:t>(the Justice Taney Court left little choice)</a:t>
            </a:r>
          </a:p>
          <a:p>
            <a:r>
              <a:rPr lang="en-US" altLang="en-US" sz="3600"/>
              <a:t>Conflict over nullification</a:t>
            </a:r>
          </a:p>
          <a:p>
            <a:r>
              <a:rPr lang="en-US" altLang="en-US" sz="3600"/>
              <a:t>North’s increasing strength in Congress</a:t>
            </a:r>
          </a:p>
          <a:p>
            <a:r>
              <a:rPr lang="en-US" altLang="en-US" sz="3600"/>
              <a:t>Southern agriculture v. Northern industry</a:t>
            </a:r>
          </a:p>
          <a:p>
            <a:r>
              <a:rPr lang="en-US" altLang="en-US" sz="3600"/>
              <a:t>Southern conservative culture v. Northern progressive ideas</a:t>
            </a:r>
            <a:endParaRPr lang="en-US" altLang="en-US" sz="2800"/>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382000" cy="1143000"/>
          </a:xfrm>
        </p:spPr>
        <p:txBody>
          <a:bodyPr/>
          <a:lstStyle/>
          <a:p>
            <a:r>
              <a:rPr lang="en-US" altLang="en-US"/>
              <a:t>Emancipation Proclamation (1863)</a:t>
            </a:r>
          </a:p>
        </p:txBody>
      </p:sp>
      <p:sp>
        <p:nvSpPr>
          <p:cNvPr id="12291" name="Rectangle 3"/>
          <p:cNvSpPr>
            <a:spLocks noGrp="1" noChangeArrowheads="1"/>
          </p:cNvSpPr>
          <p:nvPr>
            <p:ph type="body" sz="half" idx="1"/>
          </p:nvPr>
        </p:nvSpPr>
        <p:spPr>
          <a:xfrm>
            <a:off x="381000" y="1905000"/>
            <a:ext cx="8305800" cy="4191000"/>
          </a:xfrm>
        </p:spPr>
        <p:txBody>
          <a:bodyPr/>
          <a:lstStyle/>
          <a:p>
            <a:r>
              <a:rPr lang="en-US" altLang="en-US" sz="3600">
                <a:solidFill>
                  <a:srgbClr val="333333"/>
                </a:solidFill>
                <a:latin typeface="Verdana" pitchFamily="34" charset="0"/>
              </a:rPr>
              <a:t>Abraham Lincoln on January 1, 1863, during the American Civil War, declared all </a:t>
            </a:r>
            <a:r>
              <a:rPr lang="en-US" altLang="en-US" sz="3600" i="1">
                <a:solidFill>
                  <a:srgbClr val="333333"/>
                </a:solidFill>
                <a:latin typeface="Verdana" pitchFamily="34" charset="0"/>
              </a:rPr>
              <a:t>"slaves within any State, or designated part of a State ... then ... in rebellion, ... shall be then, thenceforward, and forever free."</a:t>
            </a:r>
            <a:r>
              <a:rPr lang="en-US" altLang="en-US" sz="3600"/>
              <a:t> </a:t>
            </a: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r>
              <a:rPr lang="en-US" altLang="en-US"/>
              <a:t>The Civil War Amendments</a:t>
            </a:r>
          </a:p>
        </p:txBody>
      </p:sp>
      <p:sp>
        <p:nvSpPr>
          <p:cNvPr id="13315" name="Rectangle 3"/>
          <p:cNvSpPr>
            <a:spLocks noGrp="1" noChangeArrowheads="1"/>
          </p:cNvSpPr>
          <p:nvPr>
            <p:ph type="body" idx="1"/>
          </p:nvPr>
        </p:nvSpPr>
        <p:spPr>
          <a:xfrm>
            <a:off x="457200" y="1676400"/>
            <a:ext cx="8229600" cy="3200400"/>
          </a:xfrm>
        </p:spPr>
        <p:txBody>
          <a:bodyPr/>
          <a:lstStyle/>
          <a:p>
            <a:r>
              <a:rPr lang="en-US" altLang="en-US"/>
              <a:t>13</a:t>
            </a:r>
            <a:r>
              <a:rPr lang="en-US" altLang="en-US" baseline="30000"/>
              <a:t>th</a:t>
            </a:r>
            <a:r>
              <a:rPr lang="en-US" altLang="en-US" sz="2800"/>
              <a:t> Amendment – banned all forms of slavery and involuntary servitude</a:t>
            </a:r>
          </a:p>
          <a:p>
            <a:r>
              <a:rPr lang="en-US" altLang="en-US"/>
              <a:t>14</a:t>
            </a:r>
            <a:r>
              <a:rPr lang="en-US" altLang="en-US" baseline="30000"/>
              <a:t>th</a:t>
            </a:r>
            <a:r>
              <a:rPr lang="en-US" altLang="en-US"/>
              <a:t> </a:t>
            </a:r>
            <a:r>
              <a:rPr lang="en-US" altLang="en-US" sz="2800"/>
              <a:t>Amendment -- guarantees equal protection of the laws and due process to all citizens</a:t>
            </a:r>
          </a:p>
          <a:p>
            <a:r>
              <a:rPr lang="en-US" altLang="en-US"/>
              <a:t>15</a:t>
            </a:r>
            <a:r>
              <a:rPr lang="en-US" altLang="en-US" baseline="30000"/>
              <a:t>th</a:t>
            </a:r>
            <a:r>
              <a:rPr lang="en-US" altLang="en-US" sz="2800"/>
              <a:t> Amendment -- specifically gives blacks the right to vote</a:t>
            </a:r>
          </a:p>
        </p:txBody>
      </p:sp>
      <p:sp>
        <p:nvSpPr>
          <p:cNvPr id="13316" name="Text Box 4"/>
          <p:cNvSpPr txBox="1">
            <a:spLocks noChangeArrowheads="1"/>
          </p:cNvSpPr>
          <p:nvPr/>
        </p:nvSpPr>
        <p:spPr bwMode="auto">
          <a:xfrm>
            <a:off x="914400" y="4953000"/>
            <a:ext cx="7467600" cy="1552575"/>
          </a:xfrm>
          <a:prstGeom prst="rect">
            <a:avLst/>
          </a:prstGeom>
          <a:noFill/>
          <a:ln w="9525">
            <a:noFill/>
            <a:miter lim="800000"/>
            <a:headEnd/>
            <a:tailEnd/>
          </a:ln>
          <a:effectLst/>
        </p:spPr>
        <p:txBody>
          <a:bodyPr>
            <a:spAutoFit/>
          </a:bodyPr>
          <a:lstStyle/>
          <a:p>
            <a:pPr lvl="1">
              <a:spcBef>
                <a:spcPct val="20000"/>
              </a:spcBef>
            </a:pPr>
            <a:r>
              <a:rPr lang="en-US">
                <a:latin typeface="Georgia" pitchFamily="18" charset="0"/>
              </a:rPr>
              <a:t>Shortly after ratification the Southern states devised ways around these amendments by passing laws that restricted opportunities for Black Americans.</a:t>
            </a:r>
            <a:endParaRPr lang="en-US" sz="1800">
              <a:latin typeface="Georgia" pitchFamily="18" charset="0"/>
            </a:endParaRPr>
          </a:p>
        </p:txBody>
      </p:sp>
      <p:sp>
        <p:nvSpPr>
          <p:cNvPr id="13317" name="Text Box 5"/>
          <p:cNvSpPr txBox="1">
            <a:spLocks noChangeArrowheads="1"/>
          </p:cNvSpPr>
          <p:nvPr/>
        </p:nvSpPr>
        <p:spPr bwMode="auto">
          <a:xfrm>
            <a:off x="1066800" y="4724400"/>
            <a:ext cx="7010400" cy="1066800"/>
          </a:xfrm>
          <a:prstGeom prst="rect">
            <a:avLst/>
          </a:prstGeom>
          <a:noFill/>
          <a:ln w="9525">
            <a:noFill/>
            <a:miter lim="800000"/>
            <a:headEnd/>
            <a:tailEnd/>
          </a:ln>
          <a:effectLst/>
        </p:spPr>
        <p:txBody>
          <a:bodyPr>
            <a:spAutoFit/>
          </a:bodyPr>
          <a:lstStyle/>
          <a:p>
            <a:pPr>
              <a:spcBef>
                <a:spcPct val="50000"/>
              </a:spcBef>
            </a:pPr>
            <a:r>
              <a:rPr lang="en-US" sz="3200">
                <a:latin typeface="Arial" pitchFamily="34" charset="0"/>
              </a:rPr>
              <a:t>Women’s rights were not addressed in these Amendments!</a:t>
            </a: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1969</Words>
  <Application>Microsoft PowerPoint</Application>
  <PresentationFormat>On-screen Show (4:3)</PresentationFormat>
  <Paragraphs>171</Paragraphs>
  <Slides>39</Slides>
  <Notes>1</Notes>
  <HiddenSlides>0</HiddenSlides>
  <MMClips>1</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Civil Rights</vt:lpstr>
      <vt:lpstr>What are Civil Rights?</vt:lpstr>
      <vt:lpstr>Slavery, Abolition and Winning the Right to Vote (1800-1890)</vt:lpstr>
      <vt:lpstr>Missouri Compromise (1820)</vt:lpstr>
      <vt:lpstr>The Abolitionist Movement </vt:lpstr>
      <vt:lpstr>Heightened Tensions (1850s)</vt:lpstr>
      <vt:lpstr>Why a Civil War?</vt:lpstr>
      <vt:lpstr>Emancipation Proclamation (1863)</vt:lpstr>
      <vt:lpstr>The Civil War Amendments</vt:lpstr>
      <vt:lpstr>Black Codes</vt:lpstr>
      <vt:lpstr>Jim Crow Laws</vt:lpstr>
      <vt:lpstr>Intent of the 15th Amendment</vt:lpstr>
      <vt:lpstr>Sample Questions from a Literacy Test</vt:lpstr>
      <vt:lpstr>The Push for Equality 1890-1954</vt:lpstr>
      <vt:lpstr>Plessy v. Ferguson (1896)</vt:lpstr>
      <vt:lpstr>Separate But Equal Doctrine</vt:lpstr>
      <vt:lpstr>The Lone Dissenter in Plessy</vt:lpstr>
      <vt:lpstr>Organizations Form to Push for Equality</vt:lpstr>
      <vt:lpstr>Women are allowed to Vote!</vt:lpstr>
      <vt:lpstr>Litigating for Equality</vt:lpstr>
      <vt:lpstr>Litigating for Equality</vt:lpstr>
      <vt:lpstr>Brown vs. Board of Education</vt:lpstr>
      <vt:lpstr>Brown vs. Board of Education</vt:lpstr>
      <vt:lpstr>Brown vs. Board of Education</vt:lpstr>
      <vt:lpstr>“With All Deliberate Speed”</vt:lpstr>
      <vt:lpstr> The Civil Rights Movement</vt:lpstr>
      <vt:lpstr>The Triumph of Non-Violent Protest</vt:lpstr>
      <vt:lpstr>Non-Violent Protests</vt:lpstr>
      <vt:lpstr>Southern Christian Leadership Council (SCLC)</vt:lpstr>
      <vt:lpstr>The March on Washington</vt:lpstr>
      <vt:lpstr>The Civil Rights Act of 1964</vt:lpstr>
      <vt:lpstr>The Impact of the Civil Rights Act of 1964</vt:lpstr>
      <vt:lpstr>The Women’s Rights Movement</vt:lpstr>
      <vt:lpstr>Women’s Rights Movement</vt:lpstr>
      <vt:lpstr>Equal Rights Amendment</vt:lpstr>
      <vt:lpstr> Other Groups Mobilize for Rights</vt:lpstr>
      <vt:lpstr>Native Americans</vt:lpstr>
      <vt:lpstr>Hispanic Americans</vt:lpstr>
      <vt:lpstr>Continuity and Change</vt:lpstr>
    </vt:vector>
  </TitlesOfParts>
  <Company>University of Texas at Tyler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dc:title>
  <dc:creator>Dr. Robert E. Sterken</dc:creator>
  <cp:lastModifiedBy>mchavez</cp:lastModifiedBy>
  <cp:revision>8</cp:revision>
  <dcterms:created xsi:type="dcterms:W3CDTF">2001-06-18T16:10:59Z</dcterms:created>
  <dcterms:modified xsi:type="dcterms:W3CDTF">2014-03-19T19:34:51Z</dcterms:modified>
</cp:coreProperties>
</file>