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265" r:id="rId3"/>
    <p:sldId id="259" r:id="rId4"/>
    <p:sldId id="266" r:id="rId5"/>
    <p:sldId id="267" r:id="rId6"/>
    <p:sldId id="260" r:id="rId7"/>
    <p:sldId id="268" r:id="rId8"/>
    <p:sldId id="269" r:id="rId9"/>
    <p:sldId id="270" r:id="rId10"/>
    <p:sldId id="271" r:id="rId11"/>
    <p:sldId id="272" r:id="rId12"/>
    <p:sldId id="273" r:id="rId13"/>
    <p:sldId id="275" r:id="rId14"/>
    <p:sldId id="276" r:id="rId15"/>
    <p:sldId id="278" r:id="rId16"/>
    <p:sldId id="279" r:id="rId17"/>
    <p:sldId id="277" r:id="rId18"/>
    <p:sldId id="261" r:id="rId19"/>
    <p:sldId id="282" r:id="rId20"/>
    <p:sldId id="283" r:id="rId21"/>
    <p:sldId id="285" r:id="rId22"/>
    <p:sldId id="286" r:id="rId23"/>
    <p:sldId id="288" r:id="rId24"/>
    <p:sldId id="291" r:id="rId25"/>
    <p:sldId id="292" r:id="rId26"/>
    <p:sldId id="293" r:id="rId27"/>
    <p:sldId id="313" r:id="rId28"/>
    <p:sldId id="314" r:id="rId29"/>
    <p:sldId id="304" r:id="rId30"/>
    <p:sldId id="294" r:id="rId31"/>
    <p:sldId id="316" r:id="rId32"/>
    <p:sldId id="305" r:id="rId33"/>
    <p:sldId id="262" r:id="rId34"/>
    <p:sldId id="317" r:id="rId35"/>
    <p:sldId id="318" r:id="rId36"/>
    <p:sldId id="320" r:id="rId37"/>
    <p:sldId id="321" r:id="rId38"/>
    <p:sldId id="322" r:id="rId39"/>
    <p:sldId id="323" r:id="rId40"/>
    <p:sldId id="264" r:id="rId41"/>
    <p:sldId id="324" r:id="rId42"/>
    <p:sldId id="326"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BFCD90-4B75-4321-A90F-CB85C700FD21}" type="slidenum">
              <a:rPr lang="en-US"/>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724931-801E-455F-AA16-11CF9F87FF03}" type="slidenum">
              <a:rPr lang="en-US"/>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DB1A0E-1DF2-407B-8125-2FAC4F65112E}" type="slidenum">
              <a:rPr lang="en-US"/>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0164ACA-DA27-487A-9A71-5663DA416810}" type="slidenum">
              <a:rPr lang="en-US"/>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419923-6BBD-4EA4-AF47-29518ED55336}" type="slidenum">
              <a:rPr lang="en-US"/>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B95DE7-9D21-415A-A2D1-BCC74799C9E7}" type="slidenum">
              <a:rPr lang="en-US"/>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044544-493A-4535-915D-CAD531B7E9BE}" type="slidenum">
              <a:rPr lang="en-US"/>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43EAEE9-98CC-49E6-863C-AA6395BC9054}" type="slidenum">
              <a:rPr lang="en-US"/>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C6F478-0CD2-4BF0-84B3-8482F705FA42}" type="slidenum">
              <a:rPr lang="en-US"/>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2717D8-275E-4363-A451-D522B2AA1254}" type="slidenum">
              <a:rPr lang="en-US"/>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081DDD-E62E-4BC6-841B-D9279099ACE8}" type="slidenum">
              <a:rPr lang="en-US"/>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9F9D7A-2763-450F-B158-4D74F68757BB}" type="slidenum">
              <a:rPr lang="en-US"/>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28DAE5D-4350-463C-ABA8-CA332854A01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dissolv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2765425"/>
          </a:xfrm>
        </p:spPr>
        <p:txBody>
          <a:bodyPr/>
          <a:lstStyle/>
          <a:p>
            <a:r>
              <a:rPr lang="en-US" sz="6000" dirty="0" smtClean="0">
                <a:solidFill>
                  <a:srgbClr val="C00000"/>
                </a:solidFill>
                <a:latin typeface="Brush Script Std" pitchFamily="66" charset="0"/>
              </a:rPr>
              <a:t>Civil Liberties</a:t>
            </a:r>
            <a:endParaRPr lang="en-US" sz="6000" dirty="0">
              <a:solidFill>
                <a:srgbClr val="C00000"/>
              </a:solidFill>
              <a:latin typeface="Brush Script Std" pitchFamily="66" charset="0"/>
            </a:endParaRPr>
          </a:p>
        </p:txBody>
      </p:sp>
      <p:sp>
        <p:nvSpPr>
          <p:cNvPr id="3" name="Subtitle 2"/>
          <p:cNvSpPr>
            <a:spLocks noGrp="1"/>
          </p:cNvSpPr>
          <p:nvPr>
            <p:ph type="subTitle" idx="1"/>
          </p:nvPr>
        </p:nvSpPr>
        <p:spPr/>
        <p:txBody>
          <a:bodyPr/>
          <a:lstStyle/>
          <a:p>
            <a:endParaRPr lang="en-US"/>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609600" y="457200"/>
            <a:ext cx="8077200" cy="1295400"/>
          </a:xfrm>
        </p:spPr>
        <p:txBody>
          <a:bodyPr/>
          <a:lstStyle/>
          <a:p>
            <a:r>
              <a:rPr lang="en-US" altLang="en-US"/>
              <a:t>Arguments for Religious Freedom</a:t>
            </a:r>
          </a:p>
        </p:txBody>
      </p:sp>
      <p:sp>
        <p:nvSpPr>
          <p:cNvPr id="17411" name="Rectangle 1027"/>
          <p:cNvSpPr>
            <a:spLocks noGrp="1" noChangeArrowheads="1"/>
          </p:cNvSpPr>
          <p:nvPr>
            <p:ph type="body" idx="1"/>
          </p:nvPr>
        </p:nvSpPr>
        <p:spPr>
          <a:xfrm>
            <a:off x="685800" y="1981200"/>
            <a:ext cx="7772400" cy="2133600"/>
          </a:xfrm>
        </p:spPr>
        <p:txBody>
          <a:bodyPr/>
          <a:lstStyle/>
          <a:p>
            <a:pPr marL="609600" indent="-609600">
              <a:buFontTx/>
              <a:buAutoNum type="arabicPeriod"/>
            </a:pPr>
            <a:r>
              <a:rPr lang="en-US" altLang="en-US"/>
              <a:t>From the </a:t>
            </a:r>
            <a:r>
              <a:rPr lang="en-US" altLang="en-US" i="1"/>
              <a:t>Holy Roman Empire</a:t>
            </a:r>
            <a:r>
              <a:rPr lang="en-US" altLang="en-US"/>
              <a:t> to the </a:t>
            </a:r>
            <a:r>
              <a:rPr lang="en-US" altLang="en-US" i="1"/>
              <a:t>Church of England</a:t>
            </a:r>
            <a:r>
              <a:rPr lang="en-US" altLang="en-US"/>
              <a:t> history indicates that when church and state are linked, all individual freedoms are in jeopardy.</a:t>
            </a:r>
          </a:p>
        </p:txBody>
      </p:sp>
      <p:sp>
        <p:nvSpPr>
          <p:cNvPr id="17412" name="Text Box 1028"/>
          <p:cNvSpPr txBox="1">
            <a:spLocks noChangeArrowheads="1"/>
          </p:cNvSpPr>
          <p:nvPr/>
        </p:nvSpPr>
        <p:spPr bwMode="auto">
          <a:xfrm>
            <a:off x="838200" y="4267200"/>
            <a:ext cx="7696200" cy="1625600"/>
          </a:xfrm>
          <a:prstGeom prst="rect">
            <a:avLst/>
          </a:prstGeom>
          <a:noFill/>
          <a:ln w="9525">
            <a:noFill/>
            <a:miter lim="800000"/>
            <a:headEnd/>
            <a:tailEnd/>
          </a:ln>
          <a:effectLst/>
        </p:spPr>
        <p:txBody>
          <a:bodyPr>
            <a:spAutoFit/>
          </a:bodyPr>
          <a:lstStyle/>
          <a:p>
            <a:pPr marL="1371600" lvl="2" indent="-457200">
              <a:spcBef>
                <a:spcPct val="20000"/>
              </a:spcBef>
              <a:buFontTx/>
              <a:buChar char="•"/>
            </a:pPr>
            <a:r>
              <a:rPr lang="en-US">
                <a:effectLst>
                  <a:outerShdw blurRad="38100" dist="38100" dir="2700000" algn="tl">
                    <a:srgbClr val="C0C0C0"/>
                  </a:outerShdw>
                </a:effectLst>
              </a:rPr>
              <a:t>If government is merely an arm of God what power of government is not justified?</a:t>
            </a:r>
          </a:p>
          <a:p>
            <a:pPr marL="1371600" lvl="2" indent="-457200">
              <a:spcBef>
                <a:spcPct val="20000"/>
              </a:spcBef>
              <a:buFontTx/>
              <a:buChar char="•"/>
            </a:pPr>
            <a:r>
              <a:rPr lang="en-US">
                <a:effectLst>
                  <a:outerShdw blurRad="38100" dist="38100" dir="2700000" algn="tl">
                    <a:srgbClr val="C0C0C0"/>
                  </a:outerShdw>
                </a:effectLst>
              </a:rPr>
              <a:t>What could happen to religious minorities if government and religion were linked?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74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7412">
                                            <p:txEl>
                                              <p:pRg st="0" end="0"/>
                                            </p:txEl>
                                          </p:spTgt>
                                        </p:tgtEl>
                                        <p:attrNameLst>
                                          <p:attrName>style.visibility</p:attrName>
                                        </p:attrNameLst>
                                      </p:cBhvr>
                                      <p:to>
                                        <p:strVal val="visible"/>
                                      </p:to>
                                    </p:set>
                                    <p:animEffect transition="in" filter="slide(fromTop)">
                                      <p:cBhvr>
                                        <p:cTn id="15" dur="500"/>
                                        <p:tgtEl>
                                          <p:spTgt spid="1741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17412">
                                            <p:txEl>
                                              <p:pRg st="1" end="1"/>
                                            </p:txEl>
                                          </p:spTgt>
                                        </p:tgtEl>
                                        <p:attrNameLst>
                                          <p:attrName>style.visibility</p:attrName>
                                        </p:attrNameLst>
                                      </p:cBhvr>
                                      <p:to>
                                        <p:strVal val="visible"/>
                                      </p:to>
                                    </p:set>
                                    <p:animEffect transition="in" filter="slide(fromTop)">
                                      <p:cBhvr>
                                        <p:cTn id="20" dur="500"/>
                                        <p:tgtEl>
                                          <p:spTgt spid="174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P spid="17412"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8001000" cy="1371600"/>
          </a:xfrm>
        </p:spPr>
        <p:txBody>
          <a:bodyPr/>
          <a:lstStyle/>
          <a:p>
            <a:r>
              <a:rPr lang="en-US" altLang="en-US"/>
              <a:t>Arguments for Religious Freedom</a:t>
            </a:r>
          </a:p>
        </p:txBody>
      </p:sp>
      <p:sp>
        <p:nvSpPr>
          <p:cNvPr id="18435" name="Rectangle 3"/>
          <p:cNvSpPr>
            <a:spLocks noGrp="1" noChangeArrowheads="1"/>
          </p:cNvSpPr>
          <p:nvPr>
            <p:ph type="body" idx="1"/>
          </p:nvPr>
        </p:nvSpPr>
        <p:spPr/>
        <p:txBody>
          <a:bodyPr/>
          <a:lstStyle/>
          <a:p>
            <a:pPr marL="609600" indent="-609600">
              <a:buFontTx/>
              <a:buAutoNum type="arabicPeriod" startAt="2"/>
            </a:pPr>
            <a:r>
              <a:rPr lang="en-US" altLang="en-US" sz="2800"/>
              <a:t>Many of the founding fathers believed that the spiritual purity and sanctity of religion would be ruined if it mixed with the worldly realm of politics.</a:t>
            </a:r>
          </a:p>
          <a:p>
            <a:pPr marL="609600" indent="-609600">
              <a:buFontTx/>
              <a:buNone/>
            </a:pPr>
            <a:r>
              <a:rPr lang="en-US" altLang="en-US" sz="2800"/>
              <a:t>If religion becomes part of the government, in Madison’s words, it results in “pride and indolence in the clergy; ignorance and servility in the laity; in both superstition, bigotry and persecution.”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57200"/>
            <a:ext cx="8077200" cy="1143000"/>
          </a:xfrm>
        </p:spPr>
        <p:txBody>
          <a:bodyPr/>
          <a:lstStyle/>
          <a:p>
            <a:r>
              <a:rPr lang="en-US" altLang="en-US" sz="5400" b="1"/>
              <a:t>The Establishment Clause</a:t>
            </a:r>
          </a:p>
        </p:txBody>
      </p:sp>
      <p:sp>
        <p:nvSpPr>
          <p:cNvPr id="20483" name="Rectangle 3"/>
          <p:cNvSpPr>
            <a:spLocks noGrp="1" noChangeArrowheads="1"/>
          </p:cNvSpPr>
          <p:nvPr>
            <p:ph type="body" idx="1"/>
          </p:nvPr>
        </p:nvSpPr>
        <p:spPr/>
        <p:txBody>
          <a:bodyPr/>
          <a:lstStyle/>
          <a:p>
            <a:pPr>
              <a:lnSpc>
                <a:spcPct val="90000"/>
              </a:lnSpc>
            </a:pPr>
            <a:r>
              <a:rPr lang="en-US" altLang="en-US" sz="4800" dirty="0"/>
              <a:t>The Establishment Clause of the First Amendment guarantees that the government will </a:t>
            </a:r>
            <a:r>
              <a:rPr lang="en-US" altLang="en-US" sz="4800" u="sng" dirty="0"/>
              <a:t>not</a:t>
            </a:r>
            <a:r>
              <a:rPr lang="en-US" altLang="en-US" sz="4800" dirty="0"/>
              <a:t> create </a:t>
            </a:r>
            <a:r>
              <a:rPr lang="en-US" altLang="en-US" sz="4800" dirty="0" smtClean="0"/>
              <a:t>and/or </a:t>
            </a:r>
            <a:r>
              <a:rPr lang="en-US" altLang="en-US" sz="4800" dirty="0"/>
              <a:t>support an official state religion.</a:t>
            </a: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304800"/>
            <a:ext cx="7772400" cy="1143000"/>
          </a:xfrm>
        </p:spPr>
        <p:txBody>
          <a:bodyPr/>
          <a:lstStyle/>
          <a:p>
            <a:r>
              <a:rPr lang="en-US" altLang="en-US"/>
              <a:t>The Supreme Court and the Establishment Clause</a:t>
            </a:r>
          </a:p>
        </p:txBody>
      </p:sp>
      <p:sp>
        <p:nvSpPr>
          <p:cNvPr id="22531" name="Text Box 1027"/>
          <p:cNvSpPr txBox="1">
            <a:spLocks noChangeArrowheads="1"/>
          </p:cNvSpPr>
          <p:nvPr/>
        </p:nvSpPr>
        <p:spPr bwMode="auto">
          <a:xfrm>
            <a:off x="457200" y="1676400"/>
            <a:ext cx="8229600" cy="4479925"/>
          </a:xfrm>
          <a:prstGeom prst="rect">
            <a:avLst/>
          </a:prstGeom>
          <a:noFill/>
          <a:ln w="9525">
            <a:noFill/>
            <a:miter lim="800000"/>
            <a:headEnd/>
            <a:tailEnd/>
          </a:ln>
          <a:effectLst/>
        </p:spPr>
        <p:txBody>
          <a:bodyPr>
            <a:spAutoFit/>
          </a:bodyPr>
          <a:lstStyle/>
          <a:p>
            <a:pPr>
              <a:spcBef>
                <a:spcPct val="50000"/>
              </a:spcBef>
              <a:buFontTx/>
              <a:buChar char="•"/>
            </a:pPr>
            <a:r>
              <a:rPr lang="en-US" sz="3200"/>
              <a:t>The Supreme Court has held fast to the rule of strict separation between church and state when issues of prayer in public school are involved. </a:t>
            </a:r>
          </a:p>
          <a:p>
            <a:pPr>
              <a:spcBef>
                <a:spcPct val="50000"/>
              </a:spcBef>
              <a:buFontTx/>
              <a:buChar char="•"/>
            </a:pPr>
            <a:r>
              <a:rPr lang="en-US" sz="3200"/>
              <a:t>In the early 1960s, the Court ruled that official lead prayer and bible reading is unconstitutional. </a:t>
            </a:r>
          </a:p>
          <a:p>
            <a:pPr>
              <a:spcBef>
                <a:spcPct val="50000"/>
              </a:spcBef>
              <a:buFontTx/>
              <a:buChar char="•"/>
            </a:pPr>
            <a:r>
              <a:rPr lang="en-US" sz="3200"/>
              <a:t>In </a:t>
            </a:r>
            <a:r>
              <a:rPr lang="en-US" sz="3200" b="1" i="1"/>
              <a:t>Engel v. Vitale</a:t>
            </a:r>
            <a:r>
              <a:rPr lang="en-US" sz="3200"/>
              <a:t>, the Court ruled that even nondenominational prayer could not be required of public school children.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2531">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500" fill="hold"/>
                                        <p:tgtEl>
                                          <p:spTgt spid="22531">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2531">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p:cTn id="19" dur="500" fill="hold"/>
                                        <p:tgtEl>
                                          <p:spTgt spid="22531">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22531">
                                            <p:txEl>
                                              <p:pRg st="2" end="2"/>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1143000"/>
          </a:xfrm>
        </p:spPr>
        <p:txBody>
          <a:bodyPr/>
          <a:lstStyle/>
          <a:p>
            <a:r>
              <a:rPr lang="en-US" altLang="en-US"/>
              <a:t>Prayer in School</a:t>
            </a:r>
          </a:p>
        </p:txBody>
      </p:sp>
      <p:sp>
        <p:nvSpPr>
          <p:cNvPr id="23555" name="Rectangle 3"/>
          <p:cNvSpPr>
            <a:spLocks noGrp="1" noChangeArrowheads="1"/>
          </p:cNvSpPr>
          <p:nvPr>
            <p:ph type="body" sz="half" idx="1"/>
          </p:nvPr>
        </p:nvSpPr>
        <p:spPr>
          <a:xfrm>
            <a:off x="228600" y="1828800"/>
            <a:ext cx="4267200" cy="4648200"/>
          </a:xfrm>
        </p:spPr>
        <p:txBody>
          <a:bodyPr/>
          <a:lstStyle/>
          <a:p>
            <a:pPr>
              <a:lnSpc>
                <a:spcPct val="90000"/>
              </a:lnSpc>
              <a:spcBef>
                <a:spcPct val="50000"/>
              </a:spcBef>
            </a:pPr>
            <a:r>
              <a:rPr lang="en-US" altLang="en-US"/>
              <a:t>In </a:t>
            </a:r>
            <a:r>
              <a:rPr lang="en-US" altLang="en-US" b="1" i="1"/>
              <a:t>Lee v. Weisman</a:t>
            </a:r>
            <a:r>
              <a:rPr lang="en-US" altLang="en-US"/>
              <a:t> (1992), the Court continued its unwillingness to allow prayer in public schools by finding the saying of prayer at a middle school graduation unconstitutional.</a:t>
            </a:r>
            <a:endParaRPr lang="en-US" altLang="en-US" sz="3600"/>
          </a:p>
        </p:txBody>
      </p:sp>
      <p:pic>
        <p:nvPicPr>
          <p:cNvPr id="23556" name="Picture 4" descr="c:\Program Files\Common Files\Microsoft Shared\Clipart\CagCat50\PE03254_.wmf"/>
          <p:cNvPicPr>
            <a:picLocks noGrp="1" noChangeAspect="1" noChangeArrowheads="1"/>
          </p:cNvPicPr>
          <p:nvPr>
            <p:ph type="clipArt" sz="half" idx="2"/>
          </p:nvPr>
        </p:nvPicPr>
        <p:blipFill>
          <a:blip r:embed="rId2"/>
          <a:srcRect/>
          <a:stretch>
            <a:fillRect/>
          </a:stretch>
        </p:blipFill>
        <p:spPr>
          <a:xfrm>
            <a:off x="4419600" y="1676400"/>
            <a:ext cx="4191000" cy="3778250"/>
          </a:xfrm>
        </p:spPr>
      </p:pic>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Lemon v. Kurtzman</a:t>
            </a:r>
          </a:p>
        </p:txBody>
      </p:sp>
      <p:sp>
        <p:nvSpPr>
          <p:cNvPr id="25603" name="Rectangle 3"/>
          <p:cNvSpPr>
            <a:spLocks noGrp="1" noChangeArrowheads="1"/>
          </p:cNvSpPr>
          <p:nvPr>
            <p:ph type="body" sz="half" idx="1"/>
          </p:nvPr>
        </p:nvSpPr>
        <p:spPr>
          <a:xfrm>
            <a:off x="457200" y="1981200"/>
            <a:ext cx="4191000" cy="4648200"/>
          </a:xfrm>
        </p:spPr>
        <p:txBody>
          <a:bodyPr/>
          <a:lstStyle/>
          <a:p>
            <a:pPr marL="533400" indent="-533400">
              <a:lnSpc>
                <a:spcPct val="90000"/>
              </a:lnSpc>
            </a:pPr>
            <a:r>
              <a:rPr lang="en-US" altLang="en-US" sz="2400"/>
              <a:t>In 1971, the Court ruled that New York state could not use state funds to pay parochial school teachers’ salaries.  </a:t>
            </a:r>
          </a:p>
          <a:p>
            <a:pPr marL="533400" indent="-533400">
              <a:lnSpc>
                <a:spcPct val="90000"/>
              </a:lnSpc>
            </a:pPr>
            <a:r>
              <a:rPr lang="en-US" altLang="en-US" sz="2400"/>
              <a:t>To be Constitutional the challenged law must</a:t>
            </a:r>
          </a:p>
          <a:p>
            <a:pPr marL="914400" lvl="1" indent="-457200">
              <a:lnSpc>
                <a:spcPct val="90000"/>
              </a:lnSpc>
              <a:buFontTx/>
              <a:buAutoNum type="arabicPeriod"/>
            </a:pPr>
            <a:r>
              <a:rPr lang="en-US" altLang="en-US" sz="2000"/>
              <a:t>Have a secular purpose</a:t>
            </a:r>
          </a:p>
          <a:p>
            <a:pPr marL="914400" lvl="1" indent="-457200">
              <a:lnSpc>
                <a:spcPct val="90000"/>
              </a:lnSpc>
              <a:buFontTx/>
              <a:buAutoNum type="arabicPeriod"/>
            </a:pPr>
            <a:r>
              <a:rPr lang="en-US" altLang="en-US" sz="2000"/>
              <a:t>Neither advance nor inhibit religion</a:t>
            </a:r>
          </a:p>
          <a:p>
            <a:pPr marL="914400" lvl="1" indent="-457200">
              <a:lnSpc>
                <a:spcPct val="90000"/>
              </a:lnSpc>
              <a:buFontTx/>
              <a:buAutoNum type="arabicPeriod"/>
            </a:pPr>
            <a:r>
              <a:rPr lang="en-US" altLang="en-US" sz="2000"/>
              <a:t>Not foster excessive government entanglement with religion.</a:t>
            </a:r>
          </a:p>
          <a:p>
            <a:pPr marL="914400" lvl="1" indent="-457200">
              <a:lnSpc>
                <a:spcPct val="90000"/>
              </a:lnSpc>
              <a:buFontTx/>
              <a:buNone/>
            </a:pPr>
            <a:r>
              <a:rPr lang="en-US" altLang="en-US" sz="2000"/>
              <a:t> </a:t>
            </a:r>
          </a:p>
        </p:txBody>
      </p:sp>
      <p:sp>
        <p:nvSpPr>
          <p:cNvPr id="25604" name="Rectangle 4"/>
          <p:cNvSpPr>
            <a:spLocks noGrp="1" noChangeArrowheads="1"/>
          </p:cNvSpPr>
          <p:nvPr>
            <p:ph type="body" sz="half" idx="2"/>
          </p:nvPr>
        </p:nvSpPr>
        <p:spPr/>
        <p:txBody>
          <a:bodyPr/>
          <a:lstStyle/>
          <a:p>
            <a:r>
              <a:rPr lang="en-US" altLang="en-US"/>
              <a:t>In 1980, this </a:t>
            </a:r>
            <a:r>
              <a:rPr lang="en-US" altLang="en-US" b="1" i="1" u="sng"/>
              <a:t>Lemon Test</a:t>
            </a:r>
            <a:r>
              <a:rPr lang="en-US" altLang="en-US"/>
              <a:t> was used to invalidate a Kentucky law that required the posting of the Ten Commandments in public school classrooms.</a:t>
            </a:r>
          </a:p>
        </p:txBody>
      </p:sp>
      <p:pic>
        <p:nvPicPr>
          <p:cNvPr id="25605" name="Picture 5" descr="D:\PFiles\Common\MSShared\Clipart\std2prem\std2dir3\FD00381_.wmf"/>
          <p:cNvPicPr>
            <a:picLocks noChangeAspect="1" noChangeArrowheads="1"/>
          </p:cNvPicPr>
          <p:nvPr/>
        </p:nvPicPr>
        <p:blipFill>
          <a:blip r:embed="rId2"/>
          <a:srcRect/>
          <a:stretch>
            <a:fillRect/>
          </a:stretch>
        </p:blipFill>
        <p:spPr bwMode="auto">
          <a:xfrm>
            <a:off x="7239000" y="381000"/>
            <a:ext cx="1368425" cy="14097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1000" fill="hold"/>
                                        <p:tgtEl>
                                          <p:spTgt spid="25605"/>
                                        </p:tgtEl>
                                        <p:attrNameLst>
                                          <p:attrName>ppt_w</p:attrName>
                                        </p:attrNameLst>
                                      </p:cBhvr>
                                      <p:tavLst>
                                        <p:tav tm="0">
                                          <p:val>
                                            <p:fltVal val="0"/>
                                          </p:val>
                                        </p:tav>
                                        <p:tav tm="100000">
                                          <p:val>
                                            <p:strVal val="#ppt_w"/>
                                          </p:val>
                                        </p:tav>
                                      </p:tavLst>
                                    </p:anim>
                                    <p:anim calcmode="lin" valueType="num">
                                      <p:cBhvr>
                                        <p:cTn id="8" dur="1000" fill="hold"/>
                                        <p:tgtEl>
                                          <p:spTgt spid="25605"/>
                                        </p:tgtEl>
                                        <p:attrNameLst>
                                          <p:attrName>ppt_h</p:attrName>
                                        </p:attrNameLst>
                                      </p:cBhvr>
                                      <p:tavLst>
                                        <p:tav tm="0">
                                          <p:val>
                                            <p:fltVal val="0"/>
                                          </p:val>
                                        </p:tav>
                                        <p:tav tm="100000">
                                          <p:val>
                                            <p:strVal val="#ppt_h"/>
                                          </p:val>
                                        </p:tav>
                                      </p:tavLst>
                                    </p:anim>
                                    <p:anim calcmode="lin" valueType="num">
                                      <p:cBhvr>
                                        <p:cTn id="9" dur="1000" fill="hold"/>
                                        <p:tgtEl>
                                          <p:spTgt spid="25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5603">
                                            <p:txEl>
                                              <p:pRg st="0" end="0"/>
                                            </p:txEl>
                                          </p:spTgt>
                                        </p:tgtEl>
                                        <p:attrNameLst>
                                          <p:attrName>style.visibility</p:attrName>
                                        </p:attrNameLst>
                                      </p:cBhvr>
                                      <p:to>
                                        <p:strVal val="visible"/>
                                      </p:to>
                                    </p:set>
                                    <p:anim calcmode="lin" valueType="num">
                                      <p:cBhvr>
                                        <p:cTn id="15" dur="1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56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56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5603">
                                            <p:txEl>
                                              <p:pRg st="1" end="1"/>
                                            </p:txEl>
                                          </p:spTgt>
                                        </p:tgtEl>
                                        <p:attrNameLst>
                                          <p:attrName>style.visibility</p:attrName>
                                        </p:attrNameLst>
                                      </p:cBhvr>
                                      <p:to>
                                        <p:strVal val="visible"/>
                                      </p:to>
                                    </p:set>
                                    <p:anim calcmode="lin" valueType="num">
                                      <p:cBhvr>
                                        <p:cTn id="23" dur="10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560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560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560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5603">
                                            <p:txEl>
                                              <p:pRg st="2" end="2"/>
                                            </p:txEl>
                                          </p:spTgt>
                                        </p:tgtEl>
                                        <p:attrNameLst>
                                          <p:attrName>style.visibility</p:attrName>
                                        </p:attrNameLst>
                                      </p:cBhvr>
                                      <p:to>
                                        <p:strVal val="visible"/>
                                      </p:to>
                                    </p:set>
                                    <p:anim calcmode="lin" valueType="num">
                                      <p:cBhvr>
                                        <p:cTn id="31" dur="10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560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56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560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5603">
                                            <p:txEl>
                                              <p:pRg st="3" end="3"/>
                                            </p:txEl>
                                          </p:spTgt>
                                        </p:tgtEl>
                                        <p:attrNameLst>
                                          <p:attrName>style.visibility</p:attrName>
                                        </p:attrNameLst>
                                      </p:cBhvr>
                                      <p:to>
                                        <p:strVal val="visible"/>
                                      </p:to>
                                    </p:set>
                                    <p:anim calcmode="lin" valueType="num">
                                      <p:cBhvr>
                                        <p:cTn id="39" dur="10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2560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2560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560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5603">
                                            <p:txEl>
                                              <p:pRg st="4" end="4"/>
                                            </p:txEl>
                                          </p:spTgt>
                                        </p:tgtEl>
                                        <p:attrNameLst>
                                          <p:attrName>style.visibility</p:attrName>
                                        </p:attrNameLst>
                                      </p:cBhvr>
                                      <p:to>
                                        <p:strVal val="visible"/>
                                      </p:to>
                                    </p:set>
                                    <p:anim calcmode="lin" valueType="num">
                                      <p:cBhvr>
                                        <p:cTn id="47" dur="10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2560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2560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560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25603">
                                            <p:txEl>
                                              <p:pRg st="5" end="5"/>
                                            </p:txEl>
                                          </p:spTgt>
                                        </p:tgtEl>
                                        <p:attrNameLst>
                                          <p:attrName>style.visibility</p:attrName>
                                        </p:attrNameLst>
                                      </p:cBhvr>
                                      <p:to>
                                        <p:strVal val="visible"/>
                                      </p:to>
                                    </p:set>
                                    <p:anim calcmode="lin" valueType="num">
                                      <p:cBhvr>
                                        <p:cTn id="55" dur="1000" fill="hold"/>
                                        <p:tgtEl>
                                          <p:spTgt spid="2560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2560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2560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2560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5604">
                                            <p:txEl>
                                              <p:pRg st="0" end="0"/>
                                            </p:txEl>
                                          </p:spTgt>
                                        </p:tgtEl>
                                        <p:attrNameLst>
                                          <p:attrName>style.visibility</p:attrName>
                                        </p:attrNameLst>
                                      </p:cBhvr>
                                      <p:to>
                                        <p:strVal val="visible"/>
                                      </p:to>
                                    </p:set>
                                    <p:animEffect transition="in" filter="blinds(horizontal)">
                                      <p:cBhvr>
                                        <p:cTn id="63" dur="500"/>
                                        <p:tgtEl>
                                          <p:spTgt spid="25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p:bldP spid="2560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1143000"/>
          </a:xfrm>
        </p:spPr>
        <p:txBody>
          <a:bodyPr/>
          <a:lstStyle/>
          <a:p>
            <a:r>
              <a:rPr lang="en-US" altLang="en-US" b="1"/>
              <a:t>The Free Exercise Clause</a:t>
            </a:r>
          </a:p>
        </p:txBody>
      </p:sp>
      <p:sp>
        <p:nvSpPr>
          <p:cNvPr id="26627" name="Rectangle 3"/>
          <p:cNvSpPr>
            <a:spLocks noGrp="1" noChangeArrowheads="1"/>
          </p:cNvSpPr>
          <p:nvPr>
            <p:ph type="body" idx="1"/>
          </p:nvPr>
        </p:nvSpPr>
        <p:spPr>
          <a:xfrm>
            <a:off x="304800" y="1447800"/>
            <a:ext cx="8610600" cy="4876800"/>
          </a:xfrm>
        </p:spPr>
        <p:txBody>
          <a:bodyPr/>
          <a:lstStyle/>
          <a:p>
            <a:pPr>
              <a:lnSpc>
                <a:spcPct val="90000"/>
              </a:lnSpc>
            </a:pPr>
            <a:r>
              <a:rPr lang="en-US" altLang="en-US" sz="2800"/>
              <a:t>"Congress shall make no law.....prohibiting the free exercise thereof (religion)" is designed to prevent the government from interfering with the practice of religion. </a:t>
            </a:r>
          </a:p>
          <a:p>
            <a:pPr>
              <a:lnSpc>
                <a:spcPct val="90000"/>
              </a:lnSpc>
            </a:pPr>
            <a:r>
              <a:rPr lang="en-US" altLang="en-US" sz="2800"/>
              <a:t>This freedom is not absolute. </a:t>
            </a:r>
          </a:p>
          <a:p>
            <a:pPr>
              <a:lnSpc>
                <a:spcPct val="90000"/>
              </a:lnSpc>
            </a:pPr>
            <a:r>
              <a:rPr lang="en-US" altLang="en-US" sz="2800"/>
              <a:t>Several religious practices have been ruled unconstitutional including:</a:t>
            </a:r>
          </a:p>
          <a:p>
            <a:pPr lvl="1">
              <a:lnSpc>
                <a:spcPct val="90000"/>
              </a:lnSpc>
            </a:pPr>
            <a:r>
              <a:rPr lang="en-US" altLang="en-US" sz="2400"/>
              <a:t>snake handling</a:t>
            </a:r>
          </a:p>
          <a:p>
            <a:pPr lvl="1">
              <a:lnSpc>
                <a:spcPct val="90000"/>
              </a:lnSpc>
            </a:pPr>
            <a:r>
              <a:rPr lang="en-US" altLang="en-US" sz="2400"/>
              <a:t>use of illegal drugs</a:t>
            </a:r>
          </a:p>
          <a:p>
            <a:pPr lvl="1">
              <a:lnSpc>
                <a:spcPct val="90000"/>
              </a:lnSpc>
            </a:pPr>
            <a:r>
              <a:rPr lang="en-US" altLang="en-US" sz="2400"/>
              <a:t>Polygamy</a:t>
            </a:r>
          </a:p>
          <a:p>
            <a:pPr>
              <a:lnSpc>
                <a:spcPct val="90000"/>
              </a:lnSpc>
            </a:pPr>
            <a:r>
              <a:rPr lang="en-US" altLang="en-US" sz="2400"/>
              <a:t>Nonetheless, the Court has made it clear that the government must remain NEUTRAL toward religion. </a:t>
            </a:r>
          </a:p>
        </p:txBody>
      </p:sp>
    </p:spTree>
  </p:cSld>
  <p:clrMapOvr>
    <a:masterClrMapping/>
  </p:clrMapOvr>
  <p:transition spd="med">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914400"/>
          </a:xfrm>
        </p:spPr>
        <p:txBody>
          <a:bodyPr/>
          <a:lstStyle/>
          <a:p>
            <a:r>
              <a:rPr lang="en-US" altLang="en-US" b="1"/>
              <a:t>"See You at the Pole"</a:t>
            </a:r>
          </a:p>
        </p:txBody>
      </p:sp>
      <p:sp>
        <p:nvSpPr>
          <p:cNvPr id="24579" name="Rectangle 3"/>
          <p:cNvSpPr>
            <a:spLocks noGrp="1" noChangeArrowheads="1"/>
          </p:cNvSpPr>
          <p:nvPr>
            <p:ph type="body" idx="1"/>
          </p:nvPr>
        </p:nvSpPr>
        <p:spPr>
          <a:xfrm>
            <a:off x="457200" y="1524000"/>
            <a:ext cx="4495800" cy="5181600"/>
          </a:xfrm>
        </p:spPr>
        <p:txBody>
          <a:bodyPr/>
          <a:lstStyle/>
          <a:p>
            <a:pPr>
              <a:lnSpc>
                <a:spcPct val="90000"/>
              </a:lnSpc>
            </a:pPr>
            <a:r>
              <a:rPr lang="en-US" altLang="en-US"/>
              <a:t>Student participation in before - or after - school events, such as "see you at the pole," is permissible. </a:t>
            </a:r>
          </a:p>
          <a:p>
            <a:pPr>
              <a:lnSpc>
                <a:spcPct val="90000"/>
              </a:lnSpc>
            </a:pPr>
            <a:r>
              <a:rPr lang="en-US" altLang="en-US"/>
              <a:t>School officials, acting in an official capacity, may neither discourage nor encourage participation in such an event. </a:t>
            </a:r>
          </a:p>
        </p:txBody>
      </p:sp>
      <p:pic>
        <p:nvPicPr>
          <p:cNvPr id="24581" name="Picture 5" descr="http://www.naplesnews.com/today/graphics2/99/sep/16pole.JPG"/>
          <p:cNvPicPr>
            <a:picLocks noChangeAspect="1" noChangeArrowheads="1"/>
          </p:cNvPicPr>
          <p:nvPr/>
        </p:nvPicPr>
        <p:blipFill>
          <a:blip r:embed="rId2"/>
          <a:srcRect/>
          <a:stretch>
            <a:fillRect/>
          </a:stretch>
        </p:blipFill>
        <p:spPr bwMode="auto">
          <a:xfrm>
            <a:off x="5410200" y="1447800"/>
            <a:ext cx="3271838" cy="49530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5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p:cTn id="13"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457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838200" indent="-838200"/>
            <a:r>
              <a:rPr lang="en-US" altLang="en-US" sz="4800" b="1"/>
              <a:t>First Amendment: Freedom of Speech and Press</a:t>
            </a:r>
            <a:endParaRPr lang="en-US" altLang="en-US" sz="4800"/>
          </a:p>
        </p:txBody>
      </p:sp>
      <p:sp>
        <p:nvSpPr>
          <p:cNvPr id="7171" name="Rectangle 3"/>
          <p:cNvSpPr>
            <a:spLocks noGrp="1" noChangeArrowheads="1"/>
          </p:cNvSpPr>
          <p:nvPr>
            <p:ph type="body" idx="1"/>
          </p:nvPr>
        </p:nvSpPr>
        <p:spPr>
          <a:xfrm>
            <a:off x="381000" y="1981200"/>
            <a:ext cx="8382000" cy="4572000"/>
          </a:xfrm>
        </p:spPr>
        <p:txBody>
          <a:bodyPr/>
          <a:lstStyle/>
          <a:p>
            <a:pPr>
              <a:lnSpc>
                <a:spcPct val="90000"/>
              </a:lnSpc>
            </a:pPr>
            <a:r>
              <a:rPr lang="en-US" altLang="en-US"/>
              <a:t>In the United States we each have the right to speak our mind (within some broad limits).</a:t>
            </a:r>
          </a:p>
          <a:p>
            <a:pPr>
              <a:lnSpc>
                <a:spcPct val="90000"/>
              </a:lnSpc>
            </a:pPr>
            <a:r>
              <a:rPr lang="en-US" altLang="en-US"/>
              <a:t>In this section we will discuss</a:t>
            </a:r>
          </a:p>
          <a:p>
            <a:pPr lvl="1">
              <a:lnSpc>
                <a:spcPct val="90000"/>
              </a:lnSpc>
            </a:pPr>
            <a:r>
              <a:rPr lang="en-US" altLang="en-US" b="1"/>
              <a:t>The history of speech in the United States</a:t>
            </a:r>
          </a:p>
          <a:p>
            <a:pPr lvl="1">
              <a:lnSpc>
                <a:spcPct val="90000"/>
              </a:lnSpc>
            </a:pPr>
            <a:r>
              <a:rPr lang="en-US" altLang="en-US" b="1"/>
              <a:t>Prior Restraint</a:t>
            </a:r>
          </a:p>
          <a:p>
            <a:pPr lvl="1">
              <a:lnSpc>
                <a:spcPct val="90000"/>
              </a:lnSpc>
            </a:pPr>
            <a:r>
              <a:rPr lang="en-US" altLang="en-US" b="1"/>
              <a:t>Politically Correct and Hate Speech</a:t>
            </a:r>
          </a:p>
          <a:p>
            <a:pPr lvl="1">
              <a:lnSpc>
                <a:spcPct val="90000"/>
              </a:lnSpc>
            </a:pPr>
            <a:r>
              <a:rPr lang="en-US" altLang="en-US" b="1"/>
              <a:t>Symbolic Speech</a:t>
            </a:r>
          </a:p>
          <a:p>
            <a:pPr lvl="1">
              <a:lnSpc>
                <a:spcPct val="90000"/>
              </a:lnSpc>
            </a:pPr>
            <a:r>
              <a:rPr lang="en-US" altLang="en-US" b="1"/>
              <a:t>Libel and Slander</a:t>
            </a:r>
          </a:p>
          <a:p>
            <a:pPr lvl="1">
              <a:lnSpc>
                <a:spcPct val="90000"/>
              </a:lnSpc>
            </a:pPr>
            <a:r>
              <a:rPr lang="en-US" altLang="en-US" b="1"/>
              <a:t>The Internet</a:t>
            </a:r>
            <a:endParaRPr lang="en-US" altLang="en-US"/>
          </a:p>
        </p:txBody>
      </p:sp>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381000"/>
            <a:ext cx="7772400" cy="1143000"/>
          </a:xfrm>
        </p:spPr>
        <p:txBody>
          <a:bodyPr/>
          <a:lstStyle/>
          <a:p>
            <a:r>
              <a:rPr lang="en-US" altLang="en-US" sz="6000" i="1"/>
              <a:t>“make </a:t>
            </a:r>
            <a:r>
              <a:rPr lang="en-US" altLang="en-US" sz="6000" b="1" i="1" u="sng">
                <a:solidFill>
                  <a:schemeClr val="tx1"/>
                </a:solidFill>
              </a:rPr>
              <a:t>no</a:t>
            </a:r>
            <a:r>
              <a:rPr lang="en-US" altLang="en-US" sz="6000" i="1">
                <a:solidFill>
                  <a:srgbClr val="FF3300"/>
                </a:solidFill>
              </a:rPr>
              <a:t> </a:t>
            </a:r>
            <a:r>
              <a:rPr lang="en-US" altLang="en-US" sz="6000" i="1"/>
              <a:t>law”</a:t>
            </a:r>
          </a:p>
        </p:txBody>
      </p:sp>
      <p:sp>
        <p:nvSpPr>
          <p:cNvPr id="29699" name="Rectangle 3"/>
          <p:cNvSpPr>
            <a:spLocks noGrp="1" noChangeArrowheads="1"/>
          </p:cNvSpPr>
          <p:nvPr>
            <p:ph type="body" idx="1"/>
          </p:nvPr>
        </p:nvSpPr>
        <p:spPr>
          <a:xfrm>
            <a:off x="457200" y="1752600"/>
            <a:ext cx="7924800" cy="1752600"/>
          </a:xfrm>
        </p:spPr>
        <p:txBody>
          <a:bodyPr/>
          <a:lstStyle/>
          <a:p>
            <a:pPr>
              <a:buFontTx/>
              <a:buNone/>
            </a:pPr>
            <a:r>
              <a:rPr lang="en-US" altLang="en-US"/>
              <a:t>The Courts have frequently wrestled with the question of whether </a:t>
            </a:r>
            <a:r>
              <a:rPr lang="en-US" altLang="en-US" b="1" i="1"/>
              <a:t>freedom of expression</a:t>
            </a:r>
            <a:r>
              <a:rPr lang="en-US" altLang="en-US"/>
              <a:t> is an </a:t>
            </a:r>
            <a:r>
              <a:rPr lang="en-US" altLang="en-US" b="1" i="1"/>
              <a:t>absolute. Does no mean no?</a:t>
            </a:r>
            <a:endParaRPr lang="en-US" altLang="en-US"/>
          </a:p>
        </p:txBody>
      </p:sp>
      <p:sp>
        <p:nvSpPr>
          <p:cNvPr id="29700" name="Text Box 4"/>
          <p:cNvSpPr txBox="1">
            <a:spLocks noChangeArrowheads="1"/>
          </p:cNvSpPr>
          <p:nvPr/>
        </p:nvSpPr>
        <p:spPr bwMode="auto">
          <a:xfrm>
            <a:off x="457200" y="3657600"/>
            <a:ext cx="8153400" cy="1800225"/>
          </a:xfrm>
          <a:prstGeom prst="rect">
            <a:avLst/>
          </a:prstGeom>
          <a:noFill/>
          <a:ln w="9525">
            <a:noFill/>
            <a:miter lim="800000"/>
            <a:headEnd/>
            <a:tailEnd/>
          </a:ln>
          <a:effectLst/>
        </p:spPr>
        <p:txBody>
          <a:bodyPr>
            <a:spAutoFit/>
          </a:bodyPr>
          <a:lstStyle/>
          <a:p>
            <a:pPr>
              <a:spcBef>
                <a:spcPct val="50000"/>
              </a:spcBef>
            </a:pPr>
            <a:r>
              <a:rPr lang="en-US" sz="2800"/>
              <a:t>Supreme Court Justice Hugo Black believed that the words </a:t>
            </a:r>
            <a:r>
              <a:rPr lang="en-US" sz="2800" b="1" i="1" u="sng"/>
              <a:t>no law</a:t>
            </a:r>
            <a:r>
              <a:rPr lang="en-US" sz="2800"/>
              <a:t> literally meant that Congress shall make no laws abridging the fundamental rights of the First Amendment.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9700"/>
                                        </p:tgtEl>
                                        <p:attrNameLst>
                                          <p:attrName>style.visibility</p:attrName>
                                        </p:attrNameLst>
                                      </p:cBhvr>
                                      <p:to>
                                        <p:strVal val="visible"/>
                                      </p:to>
                                    </p:set>
                                    <p:anim calcmode="lin" valueType="num">
                                      <p:cBhvr>
                                        <p:cTn id="12" dur="1000" fill="hold"/>
                                        <p:tgtEl>
                                          <p:spTgt spid="29700"/>
                                        </p:tgtEl>
                                        <p:attrNameLst>
                                          <p:attrName>ppt_w</p:attrName>
                                        </p:attrNameLst>
                                      </p:cBhvr>
                                      <p:tavLst>
                                        <p:tav tm="0">
                                          <p:val>
                                            <p:fltVal val="0"/>
                                          </p:val>
                                        </p:tav>
                                        <p:tav tm="100000">
                                          <p:val>
                                            <p:strVal val="#ppt_w"/>
                                          </p:val>
                                        </p:tav>
                                      </p:tavLst>
                                    </p:anim>
                                    <p:anim calcmode="lin" valueType="num">
                                      <p:cBhvr>
                                        <p:cTn id="13" dur="1000" fill="hold"/>
                                        <p:tgtEl>
                                          <p:spTgt spid="29700"/>
                                        </p:tgtEl>
                                        <p:attrNameLst>
                                          <p:attrName>ppt_h</p:attrName>
                                        </p:attrNameLst>
                                      </p:cBhvr>
                                      <p:tavLst>
                                        <p:tav tm="0">
                                          <p:val>
                                            <p:fltVal val="0"/>
                                          </p:val>
                                        </p:tav>
                                        <p:tav tm="100000">
                                          <p:val>
                                            <p:strVal val="#ppt_h"/>
                                          </p:val>
                                        </p:tav>
                                      </p:tavLst>
                                    </p:anim>
                                    <p:anim calcmode="lin" valueType="num">
                                      <p:cBhvr>
                                        <p:cTn id="14" dur="1000" fill="hold"/>
                                        <p:tgtEl>
                                          <p:spTgt spid="29700"/>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97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P spid="297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051"/>
          <p:cNvSpPr>
            <a:spLocks noGrp="1" noChangeArrowheads="1"/>
          </p:cNvSpPr>
          <p:nvPr>
            <p:ph type="body" idx="1"/>
          </p:nvPr>
        </p:nvSpPr>
        <p:spPr>
          <a:xfrm>
            <a:off x="304800" y="1752600"/>
            <a:ext cx="8305800" cy="4800600"/>
          </a:xfrm>
        </p:spPr>
        <p:txBody>
          <a:bodyPr/>
          <a:lstStyle/>
          <a:p>
            <a:pPr>
              <a:lnSpc>
                <a:spcPct val="90000"/>
              </a:lnSpc>
            </a:pPr>
            <a:r>
              <a:rPr lang="en-US" altLang="en-US" sz="4000" b="1" u="sng"/>
              <a:t>Civil liberties</a:t>
            </a:r>
            <a:r>
              <a:rPr lang="en-US" altLang="en-US" sz="4000"/>
              <a:t> are the personal rights and freedoms that the federal government cannot abridge, either by law, constitution, or judicial interpretation. </a:t>
            </a:r>
          </a:p>
          <a:p>
            <a:pPr>
              <a:lnSpc>
                <a:spcPct val="90000"/>
              </a:lnSpc>
            </a:pPr>
            <a:r>
              <a:rPr lang="en-US" altLang="en-US" sz="4000"/>
              <a:t>These are </a:t>
            </a:r>
            <a:r>
              <a:rPr lang="en-US" altLang="en-US" sz="4000" u="sng"/>
              <a:t>limitations on the power of government</a:t>
            </a:r>
            <a:r>
              <a:rPr lang="en-US" altLang="en-US" sz="4000"/>
              <a:t> to restrain or dictate how individuals act.</a:t>
            </a:r>
          </a:p>
        </p:txBody>
      </p:sp>
      <p:sp>
        <p:nvSpPr>
          <p:cNvPr id="11268" name="Rectangle 2052"/>
          <p:cNvSpPr>
            <a:spLocks noGrp="1" noChangeArrowheads="1"/>
          </p:cNvSpPr>
          <p:nvPr>
            <p:ph type="title"/>
          </p:nvPr>
        </p:nvSpPr>
        <p:spPr>
          <a:noFill/>
          <a:ln/>
        </p:spPr>
        <p:txBody>
          <a:bodyPr/>
          <a:lstStyle/>
          <a:p>
            <a:r>
              <a:rPr lang="en-US" altLang="en-US" sz="4800" b="1"/>
              <a:t>CIVIL LIBERTIES</a:t>
            </a: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391400" cy="685800"/>
          </a:xfrm>
        </p:spPr>
        <p:txBody>
          <a:bodyPr/>
          <a:lstStyle/>
          <a:p>
            <a:r>
              <a:rPr lang="en-US" altLang="en-US" sz="5400"/>
              <a:t>A Balance</a:t>
            </a:r>
          </a:p>
        </p:txBody>
      </p:sp>
      <p:sp>
        <p:nvSpPr>
          <p:cNvPr id="30723" name="Rectangle 3"/>
          <p:cNvSpPr>
            <a:spLocks noGrp="1" noChangeArrowheads="1"/>
          </p:cNvSpPr>
          <p:nvPr>
            <p:ph type="body" idx="1"/>
          </p:nvPr>
        </p:nvSpPr>
        <p:spPr>
          <a:xfrm>
            <a:off x="381000" y="1524000"/>
            <a:ext cx="8458200" cy="4724400"/>
          </a:xfrm>
        </p:spPr>
        <p:txBody>
          <a:bodyPr/>
          <a:lstStyle/>
          <a:p>
            <a:pPr>
              <a:lnSpc>
                <a:spcPct val="90000"/>
              </a:lnSpc>
            </a:pPr>
            <a:r>
              <a:rPr lang="en-US" altLang="en-US" sz="4000"/>
              <a:t>In their attempt to draw the line separating </a:t>
            </a:r>
            <a:r>
              <a:rPr lang="en-US" altLang="en-US" sz="4000" i="1" u="sng"/>
              <a:t>permissible</a:t>
            </a:r>
            <a:r>
              <a:rPr lang="en-US" altLang="en-US" sz="4000" i="1"/>
              <a:t> </a:t>
            </a:r>
            <a:r>
              <a:rPr lang="en-US" altLang="en-US" sz="4000"/>
              <a:t>from </a:t>
            </a:r>
            <a:r>
              <a:rPr lang="en-US" altLang="en-US" sz="4000" i="1" u="sng"/>
              <a:t>impermissible</a:t>
            </a:r>
            <a:r>
              <a:rPr lang="en-US" altLang="en-US" sz="4000" i="1"/>
              <a:t> </a:t>
            </a:r>
            <a:r>
              <a:rPr lang="en-US" altLang="en-US" sz="4000"/>
              <a:t>speech, judges have had to </a:t>
            </a:r>
            <a:r>
              <a:rPr lang="en-US" altLang="en-US" sz="4000" b="1" i="1" u="sng"/>
              <a:t>balance</a:t>
            </a:r>
            <a:r>
              <a:rPr lang="en-US" altLang="en-US" sz="4000"/>
              <a:t> freedom of expression against competing values like</a:t>
            </a:r>
          </a:p>
          <a:p>
            <a:pPr lvl="1">
              <a:lnSpc>
                <a:spcPct val="90000"/>
              </a:lnSpc>
            </a:pPr>
            <a:r>
              <a:rPr lang="en-US" altLang="en-US" sz="3600"/>
              <a:t>Public order</a:t>
            </a:r>
          </a:p>
          <a:p>
            <a:pPr lvl="1">
              <a:lnSpc>
                <a:spcPct val="90000"/>
              </a:lnSpc>
            </a:pPr>
            <a:r>
              <a:rPr lang="en-US" altLang="en-US" sz="3600"/>
              <a:t>National security</a:t>
            </a:r>
          </a:p>
          <a:p>
            <a:pPr lvl="1">
              <a:lnSpc>
                <a:spcPct val="90000"/>
              </a:lnSpc>
            </a:pPr>
            <a:r>
              <a:rPr lang="en-US" altLang="en-US" sz="3600"/>
              <a:t> and the right to a fair trial</a:t>
            </a:r>
            <a:endParaRPr lang="en-US" altLang="en-US" sz="3600" b="1" i="1" u="sng"/>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up)">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up)">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up)">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up)">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1143000"/>
          </a:xfrm>
        </p:spPr>
        <p:txBody>
          <a:bodyPr/>
          <a:lstStyle/>
          <a:p>
            <a:r>
              <a:rPr lang="en-US" altLang="en-US" sz="4800"/>
              <a:t>Alien and Sedition Acts </a:t>
            </a:r>
            <a:r>
              <a:rPr lang="en-US" altLang="en-US" sz="4000"/>
              <a:t>(1798)</a:t>
            </a:r>
          </a:p>
        </p:txBody>
      </p:sp>
      <p:sp>
        <p:nvSpPr>
          <p:cNvPr id="32771" name="Rectangle 3"/>
          <p:cNvSpPr>
            <a:spLocks noGrp="1" noChangeArrowheads="1"/>
          </p:cNvSpPr>
          <p:nvPr>
            <p:ph type="body" idx="1"/>
          </p:nvPr>
        </p:nvSpPr>
        <p:spPr>
          <a:xfrm>
            <a:off x="228600" y="1295400"/>
            <a:ext cx="8305800" cy="5257800"/>
          </a:xfrm>
        </p:spPr>
        <p:txBody>
          <a:bodyPr/>
          <a:lstStyle/>
          <a:p>
            <a:r>
              <a:rPr lang="en-US" altLang="en-US" sz="3600"/>
              <a:t>These acts were designed to silence criticism of the government.</a:t>
            </a:r>
          </a:p>
          <a:p>
            <a:r>
              <a:rPr lang="en-US" altLang="en-US" sz="3600"/>
              <a:t>They made it a criminal offense to publish “any false, scandalous writing against the government of the United States.”</a:t>
            </a:r>
          </a:p>
          <a:p>
            <a:r>
              <a:rPr lang="en-US" altLang="en-US" sz="3600"/>
              <a:t>A new Congress allowed the acts to expire before the Supreme Court had a chance to rule on the Constitutionality of the laws.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up)">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up)">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up)">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800"/>
              <a:t>Speech During the Civil War</a:t>
            </a:r>
          </a:p>
        </p:txBody>
      </p:sp>
      <p:sp>
        <p:nvSpPr>
          <p:cNvPr id="33795" name="Rectangle 3"/>
          <p:cNvSpPr>
            <a:spLocks noGrp="1" noChangeArrowheads="1"/>
          </p:cNvSpPr>
          <p:nvPr>
            <p:ph type="body" idx="1"/>
          </p:nvPr>
        </p:nvSpPr>
        <p:spPr>
          <a:xfrm>
            <a:off x="304800" y="1981200"/>
            <a:ext cx="8458200" cy="4495800"/>
          </a:xfrm>
        </p:spPr>
        <p:txBody>
          <a:bodyPr/>
          <a:lstStyle/>
          <a:p>
            <a:pPr>
              <a:lnSpc>
                <a:spcPct val="90000"/>
              </a:lnSpc>
            </a:pPr>
            <a:r>
              <a:rPr lang="en-US" altLang="en-US" sz="4400" dirty="0"/>
              <a:t>During the Civil War, President Lincoln suspended the free press provision of the First Amendment.</a:t>
            </a:r>
          </a:p>
          <a:p>
            <a:pPr>
              <a:lnSpc>
                <a:spcPct val="90000"/>
              </a:lnSpc>
            </a:pPr>
            <a:r>
              <a:rPr lang="en-US" altLang="en-US" sz="4400" dirty="0"/>
              <a:t>President Lincoln also ordered the arrest of editors of two New York newspapers.  Congress </a:t>
            </a:r>
            <a:r>
              <a:rPr lang="en-US" altLang="en-US" sz="4400" dirty="0" smtClean="0"/>
              <a:t>supported him</a:t>
            </a:r>
            <a:r>
              <a:rPr lang="en-US" altLang="en-US" sz="4400" dirty="0"/>
              <a: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28600"/>
            <a:ext cx="7772400" cy="914400"/>
          </a:xfrm>
        </p:spPr>
        <p:txBody>
          <a:bodyPr/>
          <a:lstStyle/>
          <a:p>
            <a:r>
              <a:rPr lang="en-US" altLang="en-US" sz="4800"/>
              <a:t>Espionage Act (1917)</a:t>
            </a:r>
          </a:p>
        </p:txBody>
      </p:sp>
      <p:sp>
        <p:nvSpPr>
          <p:cNvPr id="35843" name="Rectangle 3"/>
          <p:cNvSpPr>
            <a:spLocks noGrp="1" noChangeArrowheads="1"/>
          </p:cNvSpPr>
          <p:nvPr>
            <p:ph type="body" idx="1"/>
          </p:nvPr>
        </p:nvSpPr>
        <p:spPr>
          <a:xfrm>
            <a:off x="304800" y="1295400"/>
            <a:ext cx="8534400" cy="5181600"/>
          </a:xfrm>
        </p:spPr>
        <p:txBody>
          <a:bodyPr/>
          <a:lstStyle/>
          <a:p>
            <a:pPr>
              <a:lnSpc>
                <a:spcPct val="90000"/>
              </a:lnSpc>
            </a:pPr>
            <a:r>
              <a:rPr lang="en-US" altLang="en-US" sz="3600"/>
              <a:t>In World War I anti-German feelings ran high. </a:t>
            </a:r>
            <a:r>
              <a:rPr lang="en-US" altLang="en-US" sz="2400"/>
              <a:t>Anything German was renamed – such as Sauerkraut to Liberty Cabbage. </a:t>
            </a:r>
            <a:endParaRPr lang="en-US" altLang="en-US" sz="3600"/>
          </a:p>
          <a:p>
            <a:pPr>
              <a:lnSpc>
                <a:spcPct val="90000"/>
              </a:lnSpc>
            </a:pPr>
            <a:r>
              <a:rPr lang="en-US" altLang="en-US" sz="3600"/>
              <a:t>This law curtailed speech and press during World War I. </a:t>
            </a:r>
          </a:p>
          <a:p>
            <a:pPr>
              <a:lnSpc>
                <a:spcPct val="90000"/>
              </a:lnSpc>
            </a:pPr>
            <a:r>
              <a:rPr lang="en-US" altLang="en-US" sz="3600"/>
              <a:t>The law made it </a:t>
            </a:r>
            <a:r>
              <a:rPr lang="en-US" altLang="en-US" sz="3600" u="sng"/>
              <a:t>illegal</a:t>
            </a:r>
            <a:r>
              <a:rPr lang="en-US" altLang="en-US" sz="3600"/>
              <a:t> to </a:t>
            </a:r>
            <a:r>
              <a:rPr lang="en-US" altLang="en-US" sz="3600" u="sng"/>
              <a:t>urge resistance</a:t>
            </a:r>
            <a:r>
              <a:rPr lang="en-US" altLang="en-US" sz="3600"/>
              <a:t> to the draft, and even prohibited the distribution of antiwar leaflets.</a:t>
            </a:r>
            <a:endParaRPr lang="en-US" altLang="en-US" sz="2400"/>
          </a:p>
          <a:p>
            <a:pPr>
              <a:lnSpc>
                <a:spcPct val="90000"/>
              </a:lnSpc>
            </a:pPr>
            <a:r>
              <a:rPr lang="en-US" altLang="en-US" sz="3600"/>
              <a:t>Nearly 2,000 Americans were convicted under the Espionage Act.</a:t>
            </a:r>
          </a:p>
        </p:txBody>
      </p:sp>
      <p:sp>
        <p:nvSpPr>
          <p:cNvPr id="35845" name="Text Box 5"/>
          <p:cNvSpPr txBox="1">
            <a:spLocks noChangeArrowheads="1"/>
          </p:cNvSpPr>
          <p:nvPr/>
        </p:nvSpPr>
        <p:spPr bwMode="auto">
          <a:xfrm>
            <a:off x="2057400" y="5867400"/>
            <a:ext cx="57150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8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p:cTn id="13" dur="5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58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p:cTn id="19" dur="50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58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p:cTn id="25" dur="500" fill="hold"/>
                                        <p:tgtEl>
                                          <p:spTgt spid="3584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584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1143000"/>
          </a:xfrm>
        </p:spPr>
        <p:txBody>
          <a:bodyPr/>
          <a:lstStyle/>
          <a:p>
            <a:r>
              <a:rPr lang="en-US" altLang="en-US" sz="4800"/>
              <a:t>Espionage Act </a:t>
            </a:r>
            <a:r>
              <a:rPr lang="en-US" altLang="en-US" sz="3600"/>
              <a:t>(continued)</a:t>
            </a:r>
          </a:p>
        </p:txBody>
      </p:sp>
      <p:sp>
        <p:nvSpPr>
          <p:cNvPr id="38915" name="Rectangle 3"/>
          <p:cNvSpPr>
            <a:spLocks noGrp="1" noChangeArrowheads="1"/>
          </p:cNvSpPr>
          <p:nvPr>
            <p:ph type="body" idx="1"/>
          </p:nvPr>
        </p:nvSpPr>
        <p:spPr>
          <a:xfrm>
            <a:off x="304800" y="1295400"/>
            <a:ext cx="8534400" cy="5257800"/>
          </a:xfrm>
        </p:spPr>
        <p:txBody>
          <a:bodyPr/>
          <a:lstStyle/>
          <a:p>
            <a:pPr>
              <a:lnSpc>
                <a:spcPct val="90000"/>
              </a:lnSpc>
            </a:pPr>
            <a:r>
              <a:rPr lang="en-US" altLang="en-US" sz="4000" i="1" dirty="0" err="1"/>
              <a:t>Schenck</a:t>
            </a:r>
            <a:r>
              <a:rPr lang="en-US" altLang="en-US" sz="4000" i="1" dirty="0"/>
              <a:t> v. United States </a:t>
            </a:r>
            <a:r>
              <a:rPr lang="en-US" altLang="en-US" sz="4000" dirty="0"/>
              <a:t>(1919) the Supreme Court upheld the conviction of </a:t>
            </a:r>
            <a:r>
              <a:rPr lang="en-US" altLang="en-US" sz="4000" dirty="0" err="1"/>
              <a:t>Schenck</a:t>
            </a:r>
            <a:r>
              <a:rPr lang="en-US" altLang="en-US" sz="4000" dirty="0"/>
              <a:t> (a secretary of the Socialist Party) for interfering with the draft.</a:t>
            </a:r>
          </a:p>
          <a:p>
            <a:pPr>
              <a:lnSpc>
                <a:spcPct val="90000"/>
              </a:lnSpc>
            </a:pPr>
            <a:r>
              <a:rPr lang="en-US" altLang="en-US" sz="4000" dirty="0"/>
              <a:t>The </a:t>
            </a:r>
            <a:r>
              <a:rPr lang="en-US" altLang="en-US" sz="4000" b="1" i="1" dirty="0"/>
              <a:t>bad tendency</a:t>
            </a:r>
            <a:r>
              <a:rPr lang="en-US" altLang="en-US" sz="4000" dirty="0"/>
              <a:t> test was used by the Court.  Engaging in speech that had a </a:t>
            </a:r>
            <a:r>
              <a:rPr lang="en-US" altLang="en-US" sz="4000" u="sng" dirty="0"/>
              <a:t>tendency</a:t>
            </a:r>
            <a:r>
              <a:rPr lang="en-US" altLang="en-US" sz="4000" dirty="0"/>
              <a:t> to induce illegal behavior was </a:t>
            </a:r>
            <a:r>
              <a:rPr lang="en-US" altLang="en-US" sz="4000" b="1" u="sng" dirty="0"/>
              <a:t>not</a:t>
            </a:r>
            <a:r>
              <a:rPr lang="en-US" altLang="en-US" sz="4000" dirty="0"/>
              <a:t> protected by the 1</a:t>
            </a:r>
            <a:r>
              <a:rPr lang="en-US" altLang="en-US" sz="4000" baseline="30000" dirty="0"/>
              <a:t>st</a:t>
            </a:r>
            <a:r>
              <a:rPr lang="en-US" altLang="en-US" sz="4000" dirty="0"/>
              <a:t> </a:t>
            </a:r>
            <a:r>
              <a:rPr lang="en-US" altLang="en-US" sz="4000" dirty="0" err="1"/>
              <a:t>Amedment</a:t>
            </a:r>
            <a:r>
              <a:rPr lang="en-US" altLang="en-US" sz="4000" dirty="0"/>
              <a: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89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p:cTn id="13" dur="5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891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7772400" cy="1143000"/>
          </a:xfrm>
        </p:spPr>
        <p:txBody>
          <a:bodyPr/>
          <a:lstStyle/>
          <a:p>
            <a:r>
              <a:rPr lang="en-US" altLang="en-US" sz="4800"/>
              <a:t>Espionage Act </a:t>
            </a:r>
            <a:r>
              <a:rPr lang="en-US" altLang="en-US" sz="3600"/>
              <a:t>(continued)</a:t>
            </a:r>
          </a:p>
        </p:txBody>
      </p:sp>
      <p:sp>
        <p:nvSpPr>
          <p:cNvPr id="39939" name="Rectangle 3"/>
          <p:cNvSpPr>
            <a:spLocks noGrp="1" noChangeArrowheads="1"/>
          </p:cNvSpPr>
          <p:nvPr>
            <p:ph type="body" idx="1"/>
          </p:nvPr>
        </p:nvSpPr>
        <p:spPr>
          <a:xfrm>
            <a:off x="381000" y="1295400"/>
            <a:ext cx="8229600" cy="5334000"/>
          </a:xfrm>
        </p:spPr>
        <p:txBody>
          <a:bodyPr/>
          <a:lstStyle/>
          <a:p>
            <a:r>
              <a:rPr lang="en-US" altLang="en-US" sz="3600"/>
              <a:t>Holmes sought to allow limits on the 1</a:t>
            </a:r>
            <a:r>
              <a:rPr lang="en-US" altLang="en-US" sz="3600" baseline="30000"/>
              <a:t>st</a:t>
            </a:r>
            <a:r>
              <a:rPr lang="en-US" altLang="en-US" sz="3600"/>
              <a:t> Amendment.</a:t>
            </a:r>
          </a:p>
          <a:p>
            <a:r>
              <a:rPr lang="en-US" altLang="en-US" sz="3600"/>
              <a:t>Justice Holmes defined the </a:t>
            </a:r>
            <a:r>
              <a:rPr lang="en-US" altLang="en-US" sz="3600" b="1" i="1"/>
              <a:t>“Clear and Present Danger”</a:t>
            </a:r>
            <a:r>
              <a:rPr lang="en-US" altLang="en-US" sz="3600"/>
              <a:t> test in the Schenck case.</a:t>
            </a:r>
          </a:p>
          <a:p>
            <a:r>
              <a:rPr lang="en-US" altLang="en-US" sz="3600" b="1" i="1"/>
              <a:t>“Even the most stringent protection of free speech would not protect a man falsely shouting fire in a crowded theatre.”  Justice Holmes.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up)">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wipe(up)">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wipe(up)">
                                      <p:cBhvr>
                                        <p:cTn id="17"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p:spPr>
        <p:txBody>
          <a:bodyPr/>
          <a:lstStyle/>
          <a:p>
            <a:r>
              <a:rPr lang="en-US" altLang="en-US" i="1" dirty="0"/>
              <a:t>Debs v. United States (1919)</a:t>
            </a:r>
          </a:p>
        </p:txBody>
      </p:sp>
      <p:sp>
        <p:nvSpPr>
          <p:cNvPr id="40963" name="Rectangle 3"/>
          <p:cNvSpPr>
            <a:spLocks noGrp="1" noChangeArrowheads="1"/>
          </p:cNvSpPr>
          <p:nvPr>
            <p:ph type="body" idx="1"/>
          </p:nvPr>
        </p:nvSpPr>
        <p:spPr>
          <a:xfrm>
            <a:off x="228600" y="1676400"/>
            <a:ext cx="8686800" cy="4953000"/>
          </a:xfrm>
        </p:spPr>
        <p:txBody>
          <a:bodyPr/>
          <a:lstStyle/>
          <a:p>
            <a:r>
              <a:rPr lang="en-US" altLang="en-US" dirty="0"/>
              <a:t>In </a:t>
            </a:r>
            <a:r>
              <a:rPr lang="en-US" altLang="en-US" i="1" dirty="0"/>
              <a:t>Debs</a:t>
            </a:r>
            <a:r>
              <a:rPr lang="en-US" altLang="en-US" dirty="0"/>
              <a:t> the Court upheld the conviction of Eugene V. Debs (a </a:t>
            </a:r>
            <a:r>
              <a:rPr lang="en-US" altLang="en-US" dirty="0" smtClean="0"/>
              <a:t>Socialist </a:t>
            </a:r>
            <a:r>
              <a:rPr lang="en-US" altLang="en-US" dirty="0"/>
              <a:t>candidate for the U.S. Presidency) because his anti-war speeches had the “tendency” to obstruct recruitment efforts.</a:t>
            </a:r>
          </a:p>
          <a:p>
            <a:r>
              <a:rPr lang="en-US" altLang="en-US" dirty="0"/>
              <a:t>While serving his 20 year prison sentence he received nearly one million votes in the 1920 presidential election!   </a:t>
            </a:r>
          </a:p>
          <a:p>
            <a:pPr lvl="1"/>
            <a:r>
              <a:rPr lang="en-US" altLang="en-US" dirty="0"/>
              <a:t>Debs was later pardoned by President Harding.</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p:cTn id="13" dur="500" fill="hold"/>
                                        <p:tgtEl>
                                          <p:spTgt spid="409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09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p:cTn id="19" dur="500" fill="hold"/>
                                        <p:tgtEl>
                                          <p:spTgt spid="409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096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685800" y="304800"/>
            <a:ext cx="7772400" cy="1143000"/>
          </a:xfrm>
        </p:spPr>
        <p:txBody>
          <a:bodyPr/>
          <a:lstStyle/>
          <a:p>
            <a:r>
              <a:rPr lang="en-US" altLang="en-US" sz="4800"/>
              <a:t>Libel and Slander</a:t>
            </a:r>
          </a:p>
        </p:txBody>
      </p:sp>
      <p:sp>
        <p:nvSpPr>
          <p:cNvPr id="61443" name="Rectangle 1027"/>
          <p:cNvSpPr>
            <a:spLocks noGrp="1" noChangeArrowheads="1"/>
          </p:cNvSpPr>
          <p:nvPr>
            <p:ph type="body" idx="1"/>
          </p:nvPr>
        </p:nvSpPr>
        <p:spPr>
          <a:xfrm>
            <a:off x="685800" y="1524000"/>
            <a:ext cx="8001000" cy="5029200"/>
          </a:xfrm>
        </p:spPr>
        <p:txBody>
          <a:bodyPr/>
          <a:lstStyle/>
          <a:p>
            <a:pPr>
              <a:lnSpc>
                <a:spcPct val="90000"/>
              </a:lnSpc>
            </a:pPr>
            <a:r>
              <a:rPr lang="en-US" altLang="en-US" sz="4000" u="sng"/>
              <a:t>Libel</a:t>
            </a:r>
            <a:r>
              <a:rPr lang="en-US" altLang="en-US" sz="4000"/>
              <a:t> is a written statement that defames the character of a person.</a:t>
            </a:r>
          </a:p>
          <a:p>
            <a:pPr>
              <a:lnSpc>
                <a:spcPct val="90000"/>
              </a:lnSpc>
            </a:pPr>
            <a:r>
              <a:rPr lang="en-US" altLang="en-US" sz="4000" u="sng"/>
              <a:t>Slander</a:t>
            </a:r>
            <a:r>
              <a:rPr lang="en-US" altLang="en-US" sz="4000"/>
              <a:t> is spoken words that defame the character of a person.</a:t>
            </a:r>
          </a:p>
          <a:p>
            <a:pPr>
              <a:lnSpc>
                <a:spcPct val="90000"/>
              </a:lnSpc>
            </a:pPr>
            <a:r>
              <a:rPr lang="en-US" altLang="en-US" sz="4000"/>
              <a:t>In the United States, it is often difficult to prove libel or slander, particularly if “public persons” or “public officials” are involved.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up)">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up)">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up)">
                                      <p:cBhvr>
                                        <p:cTn id="17" dur="5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28600"/>
            <a:ext cx="8610600" cy="1219200"/>
          </a:xfrm>
        </p:spPr>
        <p:txBody>
          <a:bodyPr/>
          <a:lstStyle/>
          <a:p>
            <a:r>
              <a:rPr lang="en-US" altLang="en-US" b="1"/>
              <a:t>What Types of Speech are Protected?</a:t>
            </a:r>
          </a:p>
        </p:txBody>
      </p:sp>
      <p:sp>
        <p:nvSpPr>
          <p:cNvPr id="62467" name="Rectangle 3"/>
          <p:cNvSpPr>
            <a:spLocks noGrp="1" noChangeArrowheads="1"/>
          </p:cNvSpPr>
          <p:nvPr>
            <p:ph type="body" idx="1"/>
          </p:nvPr>
        </p:nvSpPr>
        <p:spPr>
          <a:xfrm>
            <a:off x="228600" y="1600200"/>
            <a:ext cx="8686800" cy="5029200"/>
          </a:xfrm>
        </p:spPr>
        <p:txBody>
          <a:bodyPr/>
          <a:lstStyle/>
          <a:p>
            <a:pPr>
              <a:buFontTx/>
              <a:buNone/>
            </a:pPr>
            <a:r>
              <a:rPr lang="en-US" altLang="en-US" b="1" u="sng"/>
              <a:t>Symbolic speech</a:t>
            </a:r>
            <a:r>
              <a:rPr lang="en-US" altLang="en-US"/>
              <a:t>--symbols, signs, and other methods of expression. The Supreme Court has upheld as constitutional a number of actions including:</a:t>
            </a:r>
          </a:p>
          <a:p>
            <a:pPr lvl="1"/>
            <a:r>
              <a:rPr lang="en-US" altLang="en-US"/>
              <a:t>An example of protected symbolic speech would be the right of high school students to wear armbands to protest the Vietnam War (Tinker v. De Moines Independent Community School District, 1969).</a:t>
            </a:r>
          </a:p>
          <a:p>
            <a:pPr lvl="1"/>
            <a:r>
              <a:rPr lang="en-US" altLang="en-US"/>
              <a:t>flying a communist red flag</a:t>
            </a:r>
          </a:p>
          <a:p>
            <a:pPr lvl="1"/>
            <a:r>
              <a:rPr lang="en-US" altLang="en-US"/>
              <a:t>burning the American flag</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28600"/>
            <a:ext cx="7772400" cy="1143000"/>
          </a:xfrm>
        </p:spPr>
        <p:txBody>
          <a:bodyPr/>
          <a:lstStyle/>
          <a:p>
            <a:r>
              <a:rPr lang="en-US" altLang="en-US"/>
              <a:t>Flag Burning</a:t>
            </a:r>
          </a:p>
        </p:txBody>
      </p:sp>
      <p:sp>
        <p:nvSpPr>
          <p:cNvPr id="52227" name="Rectangle 3"/>
          <p:cNvSpPr>
            <a:spLocks noGrp="1" noChangeArrowheads="1"/>
          </p:cNvSpPr>
          <p:nvPr>
            <p:ph type="body" idx="1"/>
          </p:nvPr>
        </p:nvSpPr>
        <p:spPr>
          <a:xfrm>
            <a:off x="533400" y="1447800"/>
            <a:ext cx="4267200" cy="4648200"/>
          </a:xfrm>
        </p:spPr>
        <p:txBody>
          <a:bodyPr/>
          <a:lstStyle/>
          <a:p>
            <a:r>
              <a:rPr lang="en-US" altLang="en-US"/>
              <a:t>Burning the American flag is a form of protected symbolic speech.</a:t>
            </a:r>
          </a:p>
          <a:p>
            <a:r>
              <a:rPr lang="en-US" altLang="en-US"/>
              <a:t>The Supreme Court upheld that right in a 5-4 decision in Texas v. Johnson (1989). </a:t>
            </a:r>
          </a:p>
        </p:txBody>
      </p:sp>
      <p:pic>
        <p:nvPicPr>
          <p:cNvPr id="52228" name="Picture 4" descr="American Flag Waving"/>
          <p:cNvPicPr>
            <a:picLocks noChangeAspect="1" noChangeArrowheads="1"/>
          </p:cNvPicPr>
          <p:nvPr/>
        </p:nvPicPr>
        <p:blipFill>
          <a:blip r:embed="rId2"/>
          <a:srcRect t="21312" b="4918"/>
          <a:stretch>
            <a:fillRect/>
          </a:stretch>
        </p:blipFill>
        <p:spPr bwMode="auto">
          <a:xfrm>
            <a:off x="4975225" y="1676400"/>
            <a:ext cx="3863975" cy="42672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u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wipe(up)">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4800" b="1"/>
              <a:t>The Bill of Rights</a:t>
            </a:r>
          </a:p>
        </p:txBody>
      </p:sp>
      <p:sp>
        <p:nvSpPr>
          <p:cNvPr id="5123" name="Rectangle 3"/>
          <p:cNvSpPr>
            <a:spLocks noGrp="1" noChangeArrowheads="1"/>
          </p:cNvSpPr>
          <p:nvPr>
            <p:ph type="body" idx="1"/>
          </p:nvPr>
        </p:nvSpPr>
        <p:spPr>
          <a:xfrm>
            <a:off x="304800" y="1828800"/>
            <a:ext cx="8534400" cy="4495800"/>
          </a:xfrm>
        </p:spPr>
        <p:txBody>
          <a:bodyPr/>
          <a:lstStyle/>
          <a:p>
            <a:r>
              <a:rPr lang="en-US" altLang="en-US" sz="4000"/>
              <a:t>The Bill of Rights consists of the first </a:t>
            </a:r>
            <a:r>
              <a:rPr lang="en-US" altLang="en-US" sz="4000" u="sng"/>
              <a:t>ten amendments</a:t>
            </a:r>
            <a:r>
              <a:rPr lang="en-US" altLang="en-US" sz="4000"/>
              <a:t> to the Constitution and includes specific guarantees such as free speech, free press, and religion.</a:t>
            </a:r>
          </a:p>
          <a:p>
            <a:r>
              <a:rPr lang="en-US" altLang="en-US" sz="4000"/>
              <a:t>The proposed Bill of Rights was sent to the states for ratification and was approved in 1791.</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152400" y="1600200"/>
            <a:ext cx="8610600" cy="4876800"/>
          </a:xfrm>
        </p:spPr>
        <p:txBody>
          <a:bodyPr/>
          <a:lstStyle/>
          <a:p>
            <a:r>
              <a:rPr lang="en-US" altLang="en-US" sz="3600" b="1" i="1" u="sng"/>
              <a:t>Prior Restraint</a:t>
            </a:r>
            <a:r>
              <a:rPr lang="en-US" altLang="en-US" sz="3600" b="1" i="1"/>
              <a:t> –</a:t>
            </a:r>
            <a:r>
              <a:rPr lang="en-US" altLang="en-US" sz="3600"/>
              <a:t> a government action that </a:t>
            </a:r>
            <a:r>
              <a:rPr lang="en-US" altLang="en-US" sz="3600" i="1" u="sng"/>
              <a:t>prevents</a:t>
            </a:r>
            <a:r>
              <a:rPr lang="en-US" altLang="en-US" sz="3600" i="1"/>
              <a:t> </a:t>
            </a:r>
            <a:r>
              <a:rPr lang="en-US" altLang="en-US" sz="3600"/>
              <a:t>material from being published.</a:t>
            </a:r>
          </a:p>
          <a:p>
            <a:r>
              <a:rPr lang="en-US" altLang="en-US" sz="3600"/>
              <a:t>The Supreme Court has generally struck down prior restraint of speech and press </a:t>
            </a:r>
            <a:r>
              <a:rPr lang="en-US" altLang="en-US" sz="2400"/>
              <a:t>(Near v. Minnesota, 1931). </a:t>
            </a:r>
          </a:p>
          <a:p>
            <a:r>
              <a:rPr lang="en-US" altLang="en-US" sz="3600"/>
              <a:t>In </a:t>
            </a:r>
            <a:r>
              <a:rPr lang="en-US" altLang="en-US" sz="3600" i="1" u="sng"/>
              <a:t>NYT v. United States</a:t>
            </a:r>
            <a:r>
              <a:rPr lang="en-US" altLang="en-US" sz="3600" i="1"/>
              <a:t> </a:t>
            </a:r>
            <a:r>
              <a:rPr lang="en-US" altLang="en-US" sz="2400"/>
              <a:t>(1971)</a:t>
            </a:r>
            <a:r>
              <a:rPr lang="en-US" altLang="en-US" sz="3600"/>
              <a:t> the Court ruled that the publication of the top-secret Pentagon Papers could </a:t>
            </a:r>
            <a:r>
              <a:rPr lang="en-US" altLang="en-US" sz="3600" u="sng"/>
              <a:t>not</a:t>
            </a:r>
            <a:r>
              <a:rPr lang="en-US" altLang="en-US" sz="3600"/>
              <a:t> be blocked.</a:t>
            </a:r>
          </a:p>
        </p:txBody>
      </p:sp>
      <p:sp>
        <p:nvSpPr>
          <p:cNvPr id="41988" name="Rectangle 4"/>
          <p:cNvSpPr>
            <a:spLocks noChangeArrowheads="1"/>
          </p:cNvSpPr>
          <p:nvPr/>
        </p:nvSpPr>
        <p:spPr bwMode="auto">
          <a:xfrm>
            <a:off x="304800" y="152400"/>
            <a:ext cx="8305800" cy="1143000"/>
          </a:xfrm>
          <a:prstGeom prst="rect">
            <a:avLst/>
          </a:prstGeom>
          <a:noFill/>
          <a:ln w="9525">
            <a:noFill/>
            <a:miter lim="800000"/>
            <a:headEnd/>
            <a:tailEnd/>
          </a:ln>
          <a:effectLst/>
        </p:spPr>
        <p:txBody>
          <a:bodyPr anchor="ctr"/>
          <a:lstStyle/>
          <a:p>
            <a:pPr algn="ctr"/>
            <a:r>
              <a:rPr lang="en-US" sz="4400" b="1">
                <a:solidFill>
                  <a:schemeClr val="tx2"/>
                </a:solidFill>
              </a:rPr>
              <a:t>What Types of Speech are Protected? </a:t>
            </a:r>
            <a:r>
              <a:rPr lang="en-US" sz="4400">
                <a:solidFill>
                  <a:schemeClr val="tx2"/>
                </a:solidFill>
              </a:rPr>
              <a:t>Pentagon Papers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p:cTn id="13"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9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p:cTn id="19"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198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57200" y="2209800"/>
            <a:ext cx="8305800" cy="3657600"/>
          </a:xfrm>
        </p:spPr>
        <p:txBody>
          <a:bodyPr/>
          <a:lstStyle/>
          <a:p>
            <a:pPr>
              <a:buFontTx/>
              <a:buNone/>
            </a:pPr>
            <a:r>
              <a:rPr lang="en-US" altLang="en-US" sz="4000" b="1" u="sng"/>
              <a:t>Hate Speech</a:t>
            </a:r>
            <a:r>
              <a:rPr lang="en-US" altLang="en-US" sz="4000"/>
              <a:t> – hate speech is the new frontier.</a:t>
            </a:r>
          </a:p>
          <a:p>
            <a:pPr>
              <a:buFontTx/>
              <a:buNone/>
            </a:pPr>
            <a:r>
              <a:rPr lang="en-US" altLang="en-US" sz="4000"/>
              <a:t>Campus speech codes, city ordinances, and the Communications Decency Act are just a few examples.</a:t>
            </a:r>
          </a:p>
        </p:txBody>
      </p:sp>
      <p:sp>
        <p:nvSpPr>
          <p:cNvPr id="64516" name="Rectangle 4"/>
          <p:cNvSpPr>
            <a:spLocks noGrp="1" noChangeArrowheads="1"/>
          </p:cNvSpPr>
          <p:nvPr>
            <p:ph type="title"/>
          </p:nvPr>
        </p:nvSpPr>
        <p:spPr>
          <a:noFill/>
          <a:ln/>
        </p:spPr>
        <p:txBody>
          <a:bodyPr/>
          <a:lstStyle/>
          <a:p>
            <a:r>
              <a:rPr lang="en-US" altLang="en-US" b="1"/>
              <a:t>What Types of Speech are Protected?</a:t>
            </a:r>
          </a:p>
        </p:txBody>
      </p:sp>
    </p:spTree>
  </p:cSld>
  <p:clrMapOvr>
    <a:masterClrMapping/>
  </p:clrMapOvr>
  <p:transition spd="med">
    <p:dissolve/>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0"/>
            <a:ext cx="7772400" cy="1143000"/>
          </a:xfrm>
        </p:spPr>
        <p:txBody>
          <a:bodyPr/>
          <a:lstStyle/>
          <a:p>
            <a:r>
              <a:rPr lang="en-US" altLang="en-US" sz="4800" b="1"/>
              <a:t>Politically Correct Speech</a:t>
            </a:r>
          </a:p>
        </p:txBody>
      </p:sp>
      <p:sp>
        <p:nvSpPr>
          <p:cNvPr id="53251" name="Rectangle 3"/>
          <p:cNvSpPr>
            <a:spLocks noGrp="1" noChangeArrowheads="1"/>
          </p:cNvSpPr>
          <p:nvPr>
            <p:ph type="body" idx="1"/>
          </p:nvPr>
        </p:nvSpPr>
        <p:spPr>
          <a:xfrm>
            <a:off x="228600" y="1066800"/>
            <a:ext cx="8686800" cy="5562600"/>
          </a:xfrm>
        </p:spPr>
        <p:txBody>
          <a:bodyPr/>
          <a:lstStyle/>
          <a:p>
            <a:pPr>
              <a:lnSpc>
                <a:spcPct val="90000"/>
              </a:lnSpc>
            </a:pPr>
            <a:r>
              <a:rPr lang="en-US" altLang="en-US" sz="4400"/>
              <a:t>This controversy grew out of the movement colleges to ban offensive speech.</a:t>
            </a:r>
          </a:p>
          <a:p>
            <a:pPr>
              <a:lnSpc>
                <a:spcPct val="90000"/>
              </a:lnSpc>
            </a:pPr>
            <a:r>
              <a:rPr lang="en-US" altLang="en-US" sz="4400"/>
              <a:t>Incidents in which reprimanded students have challenged the college’s code of speech have been challenged successfully by the American Civil Liberties Union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up)">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up)">
                                      <p:cBhvr>
                                        <p:cTn id="12"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610600" cy="1371600"/>
          </a:xfrm>
        </p:spPr>
        <p:txBody>
          <a:bodyPr/>
          <a:lstStyle/>
          <a:p>
            <a:r>
              <a:rPr lang="en-US" altLang="en-US" sz="4800" b="1"/>
              <a:t>The Right to Keep </a:t>
            </a:r>
            <a:br>
              <a:rPr lang="en-US" altLang="en-US" sz="4800" b="1"/>
            </a:br>
            <a:r>
              <a:rPr lang="en-US" altLang="en-US" sz="4800" b="1"/>
              <a:t>and Bear Arms</a:t>
            </a:r>
          </a:p>
        </p:txBody>
      </p:sp>
      <p:sp>
        <p:nvSpPr>
          <p:cNvPr id="8195" name="Rectangle 3"/>
          <p:cNvSpPr>
            <a:spLocks noGrp="1" noChangeArrowheads="1"/>
          </p:cNvSpPr>
          <p:nvPr>
            <p:ph type="body" idx="1"/>
          </p:nvPr>
        </p:nvSpPr>
        <p:spPr>
          <a:xfrm>
            <a:off x="304800" y="1752600"/>
            <a:ext cx="8610600" cy="4800600"/>
          </a:xfrm>
        </p:spPr>
        <p:txBody>
          <a:bodyPr/>
          <a:lstStyle/>
          <a:p>
            <a:r>
              <a:rPr lang="en-US" altLang="en-US"/>
              <a:t>The 2nd Amendment states that </a:t>
            </a:r>
          </a:p>
          <a:p>
            <a:r>
              <a:rPr lang="en-US" altLang="en-US"/>
              <a:t>"</a:t>
            </a:r>
            <a:r>
              <a:rPr lang="en-US" altLang="en-US" b="1" i="1"/>
              <a:t>A well regulated militia, being necessary to the security of a free state, the right of the people to keep and bear arms, shall not be infringed</a:t>
            </a:r>
            <a:r>
              <a:rPr lang="en-US" altLang="en-US"/>
              <a:t>." </a:t>
            </a:r>
          </a:p>
          <a:p>
            <a:r>
              <a:rPr lang="en-US" altLang="en-US"/>
              <a:t>This amendment has been hotly contested in recent years particularly since the 1999 shootings at Columbine High School. </a:t>
            </a:r>
          </a:p>
          <a:p>
            <a:r>
              <a:rPr lang="en-US" altLang="en-US"/>
              <a:t>The Court has not incorporated this right, nor have they heard many cases about it.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609600"/>
            <a:ext cx="8915400" cy="838200"/>
          </a:xfrm>
          <a:noFill/>
          <a:ln/>
        </p:spPr>
        <p:txBody>
          <a:bodyPr lIns="90488" tIns="44450" rIns="90488" bIns="44450" anchor="b"/>
          <a:lstStyle/>
          <a:p>
            <a:r>
              <a:rPr lang="en-US" altLang="en-US" sz="5400"/>
              <a:t>Rights of Criminal Defendants</a:t>
            </a:r>
          </a:p>
        </p:txBody>
      </p:sp>
      <p:sp>
        <p:nvSpPr>
          <p:cNvPr id="65539" name="AutoShape 3"/>
          <p:cNvSpPr>
            <a:spLocks noChangeArrowheads="1"/>
          </p:cNvSpPr>
          <p:nvPr/>
        </p:nvSpPr>
        <p:spPr bwMode="auto">
          <a:xfrm rot="16200000" flipH="1">
            <a:off x="4208463" y="1928812"/>
            <a:ext cx="844550" cy="796925"/>
          </a:xfrm>
          <a:prstGeom prst="rightArrow">
            <a:avLst>
              <a:gd name="adj1" fmla="val 50000"/>
              <a:gd name="adj2" fmla="val 52993"/>
            </a:avLst>
          </a:prstGeom>
          <a:solidFill>
            <a:schemeClr val="tx2"/>
          </a:solidFill>
          <a:ln w="12700">
            <a:solidFill>
              <a:schemeClr val="hlink"/>
            </a:solidFill>
            <a:miter lim="800000"/>
            <a:headEnd/>
            <a:tailEnd/>
          </a:ln>
          <a:effectLst/>
        </p:spPr>
        <p:txBody>
          <a:bodyPr wrap="none" anchor="ctr"/>
          <a:lstStyle/>
          <a:p>
            <a:endParaRPr lang="en-US"/>
          </a:p>
        </p:txBody>
      </p:sp>
      <p:sp>
        <p:nvSpPr>
          <p:cNvPr id="65540" name="Text Box 4"/>
          <p:cNvSpPr txBox="1">
            <a:spLocks noChangeArrowheads="1"/>
          </p:cNvSpPr>
          <p:nvPr/>
        </p:nvSpPr>
        <p:spPr bwMode="auto">
          <a:xfrm>
            <a:off x="685800" y="2819400"/>
            <a:ext cx="7848600" cy="3140075"/>
          </a:xfrm>
          <a:prstGeom prst="rect">
            <a:avLst/>
          </a:prstGeom>
          <a:noFill/>
          <a:ln w="9525">
            <a:noFill/>
            <a:miter lim="800000"/>
            <a:headEnd/>
            <a:tailEnd/>
          </a:ln>
          <a:effectLst/>
        </p:spPr>
        <p:txBody>
          <a:bodyPr>
            <a:spAutoFit/>
          </a:bodyPr>
          <a:lstStyle/>
          <a:p>
            <a:pPr algn="ctr" eaLnBrk="0" hangingPunct="0"/>
            <a:r>
              <a:rPr lang="en-US" sz="4000"/>
              <a:t>Are the due </a:t>
            </a:r>
            <a:r>
              <a:rPr lang="en-US" sz="4000" u="sng"/>
              <a:t>process rights and the procedural</a:t>
            </a:r>
          </a:p>
          <a:p>
            <a:pPr algn="ctr" eaLnBrk="0" hangingPunct="0"/>
            <a:r>
              <a:rPr lang="en-US" sz="4000"/>
              <a:t>guarantees provided by the</a:t>
            </a:r>
          </a:p>
          <a:p>
            <a:pPr algn="ctr" eaLnBrk="0" hangingPunct="0"/>
            <a:r>
              <a:rPr lang="en-US" sz="4000" u="sng"/>
              <a:t>Fourth</a:t>
            </a:r>
            <a:r>
              <a:rPr lang="en-US" sz="4000"/>
              <a:t>, </a:t>
            </a:r>
            <a:r>
              <a:rPr lang="en-US" sz="4000" u="sng"/>
              <a:t>Fifth</a:t>
            </a:r>
            <a:r>
              <a:rPr lang="en-US" sz="4000"/>
              <a:t>, </a:t>
            </a:r>
            <a:r>
              <a:rPr lang="en-US" sz="4000" u="sng"/>
              <a:t>Sixth</a:t>
            </a:r>
            <a:r>
              <a:rPr lang="en-US" sz="4000"/>
              <a:t>, and</a:t>
            </a:r>
          </a:p>
          <a:p>
            <a:pPr algn="ctr" eaLnBrk="0" hangingPunct="0"/>
            <a:r>
              <a:rPr lang="en-US" sz="4000" u="sng"/>
              <a:t>Eighth</a:t>
            </a:r>
            <a:r>
              <a:rPr lang="en-US" sz="4000"/>
              <a:t> Amendments</a:t>
            </a:r>
          </a:p>
        </p:txBody>
      </p:sp>
    </p:spTree>
  </p:cSld>
  <p:clrMapOvr>
    <a:masterClrMapping/>
  </p:clrMapOvr>
  <p:transition spd="med">
    <p:dissolve/>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304800"/>
            <a:ext cx="7772400" cy="1143000"/>
          </a:xfrm>
        </p:spPr>
        <p:txBody>
          <a:bodyPr/>
          <a:lstStyle/>
          <a:p>
            <a:r>
              <a:rPr lang="en-US" altLang="en-US" sz="6600" b="1"/>
              <a:t>Fourth Amendment</a:t>
            </a:r>
          </a:p>
        </p:txBody>
      </p:sp>
      <p:sp>
        <p:nvSpPr>
          <p:cNvPr id="66563" name="Rectangle 3"/>
          <p:cNvSpPr>
            <a:spLocks noGrp="1" noChangeArrowheads="1"/>
          </p:cNvSpPr>
          <p:nvPr>
            <p:ph type="body" idx="1"/>
          </p:nvPr>
        </p:nvSpPr>
        <p:spPr>
          <a:xfrm>
            <a:off x="228600" y="1600200"/>
            <a:ext cx="8610600" cy="4953000"/>
          </a:xfrm>
        </p:spPr>
        <p:txBody>
          <a:bodyPr/>
          <a:lstStyle/>
          <a:p>
            <a:pPr>
              <a:lnSpc>
                <a:spcPct val="90000"/>
              </a:lnSpc>
            </a:pPr>
            <a:r>
              <a:rPr lang="en-US" altLang="en-US" sz="3600"/>
              <a:t>The 4</a:t>
            </a:r>
            <a:r>
              <a:rPr lang="en-US" altLang="en-US" sz="3600" baseline="30000"/>
              <a:t>th</a:t>
            </a:r>
            <a:r>
              <a:rPr lang="en-US" altLang="en-US" sz="3600"/>
              <a:t> Amendment’s general purpose </a:t>
            </a:r>
          </a:p>
          <a:p>
            <a:pPr lvl="1">
              <a:lnSpc>
                <a:spcPct val="90000"/>
              </a:lnSpc>
            </a:pPr>
            <a:r>
              <a:rPr lang="en-US" altLang="en-US" sz="3200"/>
              <a:t>is to </a:t>
            </a:r>
            <a:r>
              <a:rPr lang="en-US" altLang="en-US" sz="3200" b="1" i="1" u="sng"/>
              <a:t>deny the government</a:t>
            </a:r>
            <a:r>
              <a:rPr lang="en-US" altLang="en-US" sz="3200"/>
              <a:t> the </a:t>
            </a:r>
            <a:r>
              <a:rPr lang="en-US" altLang="en-US" sz="3600"/>
              <a:t>authority</a:t>
            </a:r>
            <a:r>
              <a:rPr lang="en-US" altLang="en-US" sz="3200"/>
              <a:t> to make general searches.</a:t>
            </a:r>
          </a:p>
          <a:p>
            <a:pPr>
              <a:lnSpc>
                <a:spcPct val="90000"/>
              </a:lnSpc>
            </a:pPr>
            <a:r>
              <a:rPr lang="en-US" altLang="en-US"/>
              <a:t>The Supreme Court has interpreted the 4</a:t>
            </a:r>
            <a:r>
              <a:rPr lang="en-US" altLang="en-US" baseline="30000"/>
              <a:t>th</a:t>
            </a:r>
            <a:r>
              <a:rPr lang="en-US" altLang="en-US"/>
              <a:t> to allow the police to search</a:t>
            </a:r>
          </a:p>
          <a:p>
            <a:pPr lvl="1">
              <a:lnSpc>
                <a:spcPct val="90000"/>
              </a:lnSpc>
            </a:pPr>
            <a:r>
              <a:rPr lang="en-US" altLang="en-US"/>
              <a:t>The person arrested</a:t>
            </a:r>
          </a:p>
          <a:p>
            <a:pPr lvl="1">
              <a:lnSpc>
                <a:spcPct val="90000"/>
              </a:lnSpc>
            </a:pPr>
            <a:r>
              <a:rPr lang="en-US" altLang="en-US"/>
              <a:t>Things in plain view of the accused</a:t>
            </a:r>
          </a:p>
          <a:p>
            <a:pPr lvl="1">
              <a:lnSpc>
                <a:spcPct val="90000"/>
              </a:lnSpc>
            </a:pPr>
            <a:r>
              <a:rPr lang="en-US" altLang="en-US"/>
              <a:t>Places or things that the person could touch or reach, or which are otherwise in the arrestee’s “immediate control.”</a:t>
            </a:r>
            <a:endParaRPr lang="en-US" altLang="en-US" sz="320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p:cTn id="7" dur="500" fill="hold"/>
                                        <p:tgtEl>
                                          <p:spTgt spid="665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65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p:cTn id="13" dur="500" fill="hold"/>
                                        <p:tgtEl>
                                          <p:spTgt spid="6656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656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p:cTn id="19" dur="500" fill="hold"/>
                                        <p:tgtEl>
                                          <p:spTgt spid="665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65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p:cTn id="25" dur="500" fill="hold"/>
                                        <p:tgtEl>
                                          <p:spTgt spid="665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65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p:cTn id="31" dur="500" fill="hold"/>
                                        <p:tgtEl>
                                          <p:spTgt spid="665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6656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p:cTn id="37" dur="500" fill="hold"/>
                                        <p:tgtEl>
                                          <p:spTgt spid="665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6656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04800"/>
            <a:ext cx="7772400" cy="1143000"/>
          </a:xfrm>
          <a:noFill/>
          <a:ln/>
        </p:spPr>
        <p:txBody>
          <a:bodyPr lIns="90488" tIns="44450" rIns="90488" bIns="44450" anchor="b"/>
          <a:lstStyle/>
          <a:p>
            <a:r>
              <a:rPr lang="en-US" altLang="en-US" sz="6600"/>
              <a:t>Fourth Amendment</a:t>
            </a:r>
          </a:p>
        </p:txBody>
      </p:sp>
      <p:sp>
        <p:nvSpPr>
          <p:cNvPr id="68611" name="Rectangle 3"/>
          <p:cNvSpPr>
            <a:spLocks noGrp="1" noChangeArrowheads="1"/>
          </p:cNvSpPr>
          <p:nvPr>
            <p:ph type="body" idx="1"/>
          </p:nvPr>
        </p:nvSpPr>
        <p:spPr>
          <a:xfrm>
            <a:off x="123825" y="1752600"/>
            <a:ext cx="8867775" cy="4343400"/>
          </a:xfrm>
          <a:noFill/>
          <a:ln/>
        </p:spPr>
        <p:txBody>
          <a:bodyPr lIns="90488" tIns="44450" rIns="90488" bIns="44450"/>
          <a:lstStyle/>
          <a:p>
            <a:r>
              <a:rPr lang="en-US" altLang="en-US" sz="4000"/>
              <a:t>Provides protection against “unreasonable” searches and seizures</a:t>
            </a:r>
          </a:p>
          <a:p>
            <a:r>
              <a:rPr lang="en-US" altLang="en-US" sz="4000"/>
              <a:t>Requires search warrants-probable cause</a:t>
            </a:r>
          </a:p>
          <a:p>
            <a:r>
              <a:rPr lang="en-US" altLang="en-US" sz="4000"/>
              <a:t>Allows “Stop and Frisk”-warrant less searches only with reasonable suspicion</a:t>
            </a:r>
          </a:p>
          <a:p>
            <a:r>
              <a:rPr lang="en-US" altLang="en-US" sz="4000"/>
              <a:t>Testing for drugs and HIV?</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z="6600" b="1"/>
              <a:t>Fifth Amendment</a:t>
            </a:r>
          </a:p>
        </p:txBody>
      </p:sp>
      <p:sp>
        <p:nvSpPr>
          <p:cNvPr id="69635" name="Rectangle 3"/>
          <p:cNvSpPr>
            <a:spLocks noGrp="1" noChangeArrowheads="1"/>
          </p:cNvSpPr>
          <p:nvPr>
            <p:ph type="body" sz="half" idx="1"/>
          </p:nvPr>
        </p:nvSpPr>
        <p:spPr/>
        <p:txBody>
          <a:bodyPr/>
          <a:lstStyle/>
          <a:p>
            <a:r>
              <a:rPr lang="en-US" altLang="en-US" sz="2800"/>
              <a:t>The 5</a:t>
            </a:r>
            <a:r>
              <a:rPr lang="en-US" altLang="en-US" sz="2800" baseline="30000"/>
              <a:t>th</a:t>
            </a:r>
            <a:r>
              <a:rPr lang="en-US" altLang="en-US" sz="2800"/>
              <a:t> Amendment states that “No person shall be …compelled in any criminal case to be a witness against himself.</a:t>
            </a:r>
          </a:p>
          <a:p>
            <a:r>
              <a:rPr lang="en-US" altLang="en-US" sz="2800"/>
              <a:t>So criminals cannot be required to take the stand in a trial.</a:t>
            </a:r>
          </a:p>
        </p:txBody>
      </p:sp>
      <p:pic>
        <p:nvPicPr>
          <p:cNvPr id="69636" name="Picture 4" descr="C:\WINDOWS\Application Data\Microsoft\Media Catalog\Downloaded Clips\cl66\j0256407.wmf"/>
          <p:cNvPicPr>
            <a:picLocks noGrp="1" noChangeAspect="1" noChangeArrowheads="1"/>
          </p:cNvPicPr>
          <p:nvPr>
            <p:ph type="clipArt" sz="half" idx="2"/>
          </p:nvPr>
        </p:nvPicPr>
        <p:blipFill>
          <a:blip r:embed="rId2"/>
          <a:srcRect/>
          <a:stretch>
            <a:fillRect/>
          </a:stretch>
        </p:blipFill>
        <p:spPr>
          <a:xfrm>
            <a:off x="4876800" y="1905000"/>
            <a:ext cx="3663950" cy="4114800"/>
          </a:xfr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dissolve">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304800"/>
            <a:ext cx="7772400" cy="1143000"/>
          </a:xfrm>
        </p:spPr>
        <p:txBody>
          <a:bodyPr/>
          <a:lstStyle/>
          <a:p>
            <a:r>
              <a:rPr lang="en-US" altLang="en-US" sz="6000" b="1"/>
              <a:t>Sixth Amendment</a:t>
            </a:r>
          </a:p>
        </p:txBody>
      </p:sp>
      <p:sp>
        <p:nvSpPr>
          <p:cNvPr id="70659" name="Rectangle 3"/>
          <p:cNvSpPr>
            <a:spLocks noGrp="1" noChangeArrowheads="1"/>
          </p:cNvSpPr>
          <p:nvPr>
            <p:ph type="body" sz="half" idx="1"/>
          </p:nvPr>
        </p:nvSpPr>
        <p:spPr>
          <a:xfrm>
            <a:off x="381000" y="1600200"/>
            <a:ext cx="8534400" cy="5029200"/>
          </a:xfrm>
        </p:spPr>
        <p:txBody>
          <a:bodyPr/>
          <a:lstStyle/>
          <a:p>
            <a:pPr>
              <a:lnSpc>
                <a:spcPct val="90000"/>
              </a:lnSpc>
            </a:pPr>
            <a:r>
              <a:rPr lang="en-US" altLang="en-US" sz="2800"/>
              <a:t>The 6</a:t>
            </a:r>
            <a:r>
              <a:rPr lang="en-US" altLang="en-US" sz="2800" baseline="30000"/>
              <a:t>th</a:t>
            </a:r>
            <a:r>
              <a:rPr lang="en-US" altLang="en-US" sz="2800"/>
              <a:t> Amendment Guarantees a right to counsel.  </a:t>
            </a:r>
          </a:p>
          <a:p>
            <a:pPr>
              <a:lnSpc>
                <a:spcPct val="90000"/>
              </a:lnSpc>
            </a:pPr>
            <a:r>
              <a:rPr lang="en-US" altLang="en-US" sz="2800"/>
              <a:t>In the past this meant that a defendant </a:t>
            </a:r>
            <a:r>
              <a:rPr lang="en-US" altLang="en-US" sz="2800" i="1"/>
              <a:t>could </a:t>
            </a:r>
            <a:r>
              <a:rPr lang="en-US" altLang="en-US" sz="2800"/>
              <a:t>hire and attorney.</a:t>
            </a:r>
          </a:p>
          <a:p>
            <a:pPr>
              <a:lnSpc>
                <a:spcPct val="90000"/>
              </a:lnSpc>
            </a:pPr>
            <a:r>
              <a:rPr lang="en-US" altLang="en-US" sz="2800"/>
              <a:t>Since most criminals are poor they did not have counsel. </a:t>
            </a:r>
          </a:p>
          <a:p>
            <a:pPr>
              <a:lnSpc>
                <a:spcPct val="90000"/>
              </a:lnSpc>
            </a:pPr>
            <a:r>
              <a:rPr lang="en-US" altLang="en-US" sz="2800"/>
              <a:t>In the case of </a:t>
            </a:r>
            <a:r>
              <a:rPr lang="en-US" altLang="en-US" sz="2800" i="1"/>
              <a:t>Gideon v. Wainwright </a:t>
            </a:r>
            <a:r>
              <a:rPr lang="en-US" altLang="en-US" sz="1800"/>
              <a:t>(1963)</a:t>
            </a:r>
            <a:r>
              <a:rPr lang="en-US" altLang="en-US" sz="2800"/>
              <a:t>. </a:t>
            </a:r>
          </a:p>
          <a:p>
            <a:pPr>
              <a:lnSpc>
                <a:spcPct val="90000"/>
              </a:lnSpc>
            </a:pPr>
            <a:r>
              <a:rPr lang="en-US" altLang="en-US" sz="2800"/>
              <a:t>In </a:t>
            </a:r>
            <a:r>
              <a:rPr lang="en-US" altLang="en-US" sz="2800" i="1"/>
              <a:t>Gideo</a:t>
            </a:r>
            <a:r>
              <a:rPr lang="en-US" altLang="en-US" sz="2800"/>
              <a:t>n, a poor man, was accused of a crime and denied a lawyer. </a:t>
            </a:r>
          </a:p>
          <a:p>
            <a:pPr>
              <a:lnSpc>
                <a:spcPct val="90000"/>
              </a:lnSpc>
            </a:pPr>
            <a:r>
              <a:rPr lang="en-US" altLang="en-US" sz="2800"/>
              <a:t>The Court ruled unanimously that a lawyer was a necessity in criminal court, not a luxury. The state must provide a lawyer to poor defendants in felony cases.</a:t>
            </a:r>
          </a:p>
        </p:txBody>
      </p:sp>
      <p:sp>
        <p:nvSpPr>
          <p:cNvPr id="70660" name="AutoShape 4" descr="File Photo Of Clarence Earl Gideon"/>
          <p:cNvSpPr>
            <a:spLocks noChangeAspect="1" noChangeArrowheads="1"/>
          </p:cNvSpPr>
          <p:nvPr/>
        </p:nvSpPr>
        <p:spPr bwMode="auto">
          <a:xfrm>
            <a:off x="3251200" y="2012950"/>
            <a:ext cx="2206625" cy="2925763"/>
          </a:xfrm>
          <a:prstGeom prst="rect">
            <a:avLst/>
          </a:prstGeom>
          <a:noFill/>
        </p:spPr>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strips(downLeft)">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strips(downLeft)">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strips(downLeft)">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strips(downLeft)">
                                      <p:cBhvr>
                                        <p:cTn id="22" dur="500"/>
                                        <p:tgtEl>
                                          <p:spTgt spid="70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strips(downLeft)">
                                      <p:cBhvr>
                                        <p:cTn id="27" dur="500"/>
                                        <p:tgtEl>
                                          <p:spTgt spid="706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0659">
                                            <p:txEl>
                                              <p:pRg st="5" end="5"/>
                                            </p:txEl>
                                          </p:spTgt>
                                        </p:tgtEl>
                                        <p:attrNameLst>
                                          <p:attrName>style.visibility</p:attrName>
                                        </p:attrNameLst>
                                      </p:cBhvr>
                                      <p:to>
                                        <p:strVal val="visible"/>
                                      </p:to>
                                    </p:set>
                                    <p:animEffect transition="in" filter="strips(downLeft)">
                                      <p:cBhvr>
                                        <p:cTn id="32" dur="500"/>
                                        <p:tgtEl>
                                          <p:spTgt spid="706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0"/>
            <a:ext cx="7772400" cy="1143000"/>
          </a:xfrm>
        </p:spPr>
        <p:txBody>
          <a:bodyPr/>
          <a:lstStyle/>
          <a:p>
            <a:r>
              <a:rPr lang="en-US" altLang="en-US" sz="6000" b="1"/>
              <a:t>Eighth Amendment</a:t>
            </a:r>
          </a:p>
        </p:txBody>
      </p:sp>
      <p:sp>
        <p:nvSpPr>
          <p:cNvPr id="71683" name="Rectangle 3"/>
          <p:cNvSpPr>
            <a:spLocks noGrp="1" noChangeArrowheads="1"/>
          </p:cNvSpPr>
          <p:nvPr>
            <p:ph type="body" sz="half" idx="1"/>
          </p:nvPr>
        </p:nvSpPr>
        <p:spPr>
          <a:xfrm>
            <a:off x="228600" y="1371600"/>
            <a:ext cx="8610600" cy="5181600"/>
          </a:xfrm>
        </p:spPr>
        <p:txBody>
          <a:bodyPr/>
          <a:lstStyle/>
          <a:p>
            <a:r>
              <a:rPr lang="en-US" altLang="en-US" sz="2800" dirty="0"/>
              <a:t>The 8</a:t>
            </a:r>
            <a:r>
              <a:rPr lang="en-US" altLang="en-US" sz="2800" baseline="30000" dirty="0"/>
              <a:t>th</a:t>
            </a:r>
            <a:r>
              <a:rPr lang="en-US" altLang="en-US" sz="2800" dirty="0"/>
              <a:t> Amendment prohibits </a:t>
            </a:r>
            <a:r>
              <a:rPr lang="en-US" altLang="en-US" sz="2800" i="1" u="sng" dirty="0"/>
              <a:t>cruel and unusual punishment</a:t>
            </a:r>
            <a:r>
              <a:rPr lang="en-US" altLang="en-US" sz="2800" dirty="0"/>
              <a:t>.</a:t>
            </a:r>
          </a:p>
          <a:p>
            <a:r>
              <a:rPr lang="en-US" altLang="en-US" sz="2800" dirty="0"/>
              <a:t>The 8</a:t>
            </a:r>
            <a:r>
              <a:rPr lang="en-US" altLang="en-US" sz="2800" baseline="30000" dirty="0"/>
              <a:t>th</a:t>
            </a:r>
            <a:r>
              <a:rPr lang="en-US" altLang="en-US" sz="2800" dirty="0"/>
              <a:t> is most often used in arguing death penalty cases?  Some of the major death penalty cases are:</a:t>
            </a:r>
          </a:p>
          <a:p>
            <a:pPr lvl="1"/>
            <a:r>
              <a:rPr lang="en-US" altLang="en-US" sz="2400" b="1" i="1" dirty="0"/>
              <a:t>Furman v. Georgia</a:t>
            </a:r>
            <a:r>
              <a:rPr lang="en-US" altLang="en-US" sz="2400" i="1" dirty="0"/>
              <a:t> </a:t>
            </a:r>
            <a:r>
              <a:rPr lang="en-US" altLang="en-US" sz="2400" dirty="0"/>
              <a:t>(1972) the Court ruled that the death penalty constituted unconstitutional cruel and unusual punishment when it was imposed in an </a:t>
            </a:r>
            <a:r>
              <a:rPr lang="en-US" altLang="en-US" sz="2400" i="1" u="sng" dirty="0"/>
              <a:t>arbitrary</a:t>
            </a:r>
            <a:r>
              <a:rPr lang="en-US" altLang="en-US" sz="2400" dirty="0"/>
              <a:t> manner.</a:t>
            </a:r>
          </a:p>
          <a:p>
            <a:pPr lvl="1"/>
            <a:r>
              <a:rPr lang="en-US" altLang="en-US" sz="2400" b="1" i="1" dirty="0" err="1"/>
              <a:t>Mckleskey</a:t>
            </a:r>
            <a:r>
              <a:rPr lang="en-US" altLang="en-US" sz="2400" b="1" i="1" dirty="0"/>
              <a:t> v. Kemp </a:t>
            </a:r>
            <a:r>
              <a:rPr lang="en-US" altLang="en-US" sz="2400" i="1" dirty="0"/>
              <a:t> </a:t>
            </a:r>
            <a:r>
              <a:rPr lang="en-US" altLang="en-US" sz="2400" dirty="0"/>
              <a:t>(1987) the Court rules that the death penalty – even when it appeared to discriminate against African Americans – did not violate the constitution.</a:t>
            </a:r>
          </a:p>
          <a:p>
            <a:pPr lvl="1"/>
            <a:r>
              <a:rPr lang="en-US" altLang="en-US" sz="2400" b="1" i="1" dirty="0" err="1"/>
              <a:t>McKleskey</a:t>
            </a:r>
            <a:r>
              <a:rPr lang="en-US" altLang="en-US" sz="2400" b="1" i="1" dirty="0"/>
              <a:t> v. </a:t>
            </a:r>
            <a:r>
              <a:rPr lang="en-US" altLang="en-US" sz="2400" b="1" i="1" dirty="0" err="1"/>
              <a:t>Zant</a:t>
            </a:r>
            <a:r>
              <a:rPr lang="en-US" altLang="en-US" sz="2400" i="1" dirty="0"/>
              <a:t> </a:t>
            </a:r>
            <a:r>
              <a:rPr lang="en-US" altLang="en-US" sz="2400" dirty="0"/>
              <a:t>(1991) the Court made it more difficult for death row inmates to file repeated appeals.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ssolve">
                                      <p:cBhvr>
                                        <p:cTn id="7" dur="5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dissolve">
                                      <p:cBhvr>
                                        <p:cTn id="12" dur="5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dissolve">
                                      <p:cBhvr>
                                        <p:cTn id="17" dur="5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dissolve">
                                      <p:cBhvr>
                                        <p:cTn id="22" dur="500"/>
                                        <p:tgtEl>
                                          <p:spTgt spid="71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dissolve">
                                      <p:cBhvr>
                                        <p:cTn id="27" dur="5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143000"/>
          </a:xfrm>
        </p:spPr>
        <p:txBody>
          <a:bodyPr/>
          <a:lstStyle/>
          <a:p>
            <a:r>
              <a:rPr lang="en-US" altLang="en-US" b="1"/>
              <a:t>The Incorporation Doctrine</a:t>
            </a:r>
          </a:p>
        </p:txBody>
      </p:sp>
      <p:sp>
        <p:nvSpPr>
          <p:cNvPr id="12291" name="Rectangle 3"/>
          <p:cNvSpPr>
            <a:spLocks noGrp="1" noChangeArrowheads="1"/>
          </p:cNvSpPr>
          <p:nvPr>
            <p:ph type="body" idx="1"/>
          </p:nvPr>
        </p:nvSpPr>
        <p:spPr>
          <a:xfrm>
            <a:off x="304800" y="1371600"/>
            <a:ext cx="8534400" cy="5105400"/>
          </a:xfrm>
        </p:spPr>
        <p:txBody>
          <a:bodyPr/>
          <a:lstStyle/>
          <a:p>
            <a:r>
              <a:rPr lang="en-US" altLang="en-US" sz="2800"/>
              <a:t>The Bill of Rights was designed to limit the powers of the </a:t>
            </a:r>
            <a:r>
              <a:rPr lang="en-US" altLang="en-US" sz="2800" i="1" u="sng"/>
              <a:t>national</a:t>
            </a:r>
            <a:r>
              <a:rPr lang="en-US" altLang="en-US" sz="2800"/>
              <a:t> government.</a:t>
            </a:r>
          </a:p>
          <a:p>
            <a:r>
              <a:rPr lang="en-US" altLang="en-US" sz="2800"/>
              <a:t>In 1868, the Fourteenth Amendment was added to the Constitution and its language suggested that the protections of the Bill of Rights might also be extended to prevent state infringement of those rights. </a:t>
            </a:r>
          </a:p>
          <a:p>
            <a:r>
              <a:rPr lang="en-US" altLang="en-US" sz="2800"/>
              <a:t>The amendment begins: "No state shall....deprive any person, of life, liberty, or property without due process of law." </a:t>
            </a:r>
          </a:p>
          <a:p>
            <a:r>
              <a:rPr lang="en-US" altLang="en-US" sz="2800"/>
              <a:t>The Supreme Court did not interpret the 14th Amendment that way until 1925 in </a:t>
            </a:r>
            <a:r>
              <a:rPr lang="en-US" altLang="en-US" sz="2800" i="1"/>
              <a:t>Gitlow v. New York</a:t>
            </a:r>
            <a:r>
              <a:rPr lang="en-US" altLang="en-US" sz="2800"/>
              <a: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pPr marL="838200" indent="-838200"/>
            <a:r>
              <a:rPr lang="en-US" altLang="en-US" sz="6000" b="1"/>
              <a:t>The Right to Privacy</a:t>
            </a:r>
          </a:p>
        </p:txBody>
      </p:sp>
      <p:sp>
        <p:nvSpPr>
          <p:cNvPr id="10243" name="Rectangle 3"/>
          <p:cNvSpPr>
            <a:spLocks noGrp="1" noChangeArrowheads="1"/>
          </p:cNvSpPr>
          <p:nvPr>
            <p:ph type="body" idx="1"/>
          </p:nvPr>
        </p:nvSpPr>
        <p:spPr>
          <a:xfrm>
            <a:off x="228600" y="1752600"/>
            <a:ext cx="8763000" cy="4800600"/>
          </a:xfrm>
        </p:spPr>
        <p:txBody>
          <a:bodyPr/>
          <a:lstStyle/>
          <a:p>
            <a:pPr>
              <a:lnSpc>
                <a:spcPct val="90000"/>
              </a:lnSpc>
            </a:pPr>
            <a:r>
              <a:rPr lang="en-US" altLang="en-US" sz="4000"/>
              <a:t>The Supreme Court has also given protection to rights not specifically enumerated. </a:t>
            </a:r>
          </a:p>
          <a:p>
            <a:pPr>
              <a:lnSpc>
                <a:spcPct val="90000"/>
              </a:lnSpc>
            </a:pPr>
            <a:r>
              <a:rPr lang="en-US" altLang="en-US" sz="4000"/>
              <a:t>The Court has ruled that though privacy is not specifically mentioned in the Constitution, the Framers expected some areas to be off-limits to government interference.</a:t>
            </a:r>
          </a:p>
        </p:txBody>
      </p:sp>
    </p:spTree>
  </p:cSld>
  <p:clrMapOvr>
    <a:masterClrMapping/>
  </p:clrMapOvr>
  <p:transition spd="med">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228600" y="1066800"/>
            <a:ext cx="8686800" cy="5638800"/>
          </a:xfrm>
        </p:spPr>
        <p:txBody>
          <a:bodyPr/>
          <a:lstStyle/>
          <a:p>
            <a:pPr>
              <a:lnSpc>
                <a:spcPct val="90000"/>
              </a:lnSpc>
            </a:pPr>
            <a:r>
              <a:rPr lang="en-US" altLang="en-US"/>
              <a:t>In </a:t>
            </a:r>
            <a:r>
              <a:rPr lang="en-US" altLang="en-US" i="1" u="sng"/>
              <a:t>Roe v. Wad</a:t>
            </a:r>
            <a:r>
              <a:rPr lang="en-US" altLang="en-US" u="sng"/>
              <a:t>e</a:t>
            </a:r>
            <a:r>
              <a:rPr lang="en-US" altLang="en-US"/>
              <a:t> </a:t>
            </a:r>
            <a:r>
              <a:rPr lang="en-US" altLang="en-US" sz="1800"/>
              <a:t>(1973)</a:t>
            </a:r>
            <a:r>
              <a:rPr lang="en-US" altLang="en-US"/>
              <a:t> The Supreme Court ruled that a Texas law prohibiting abortion violated a woman's constitutional right to privacy.</a:t>
            </a:r>
          </a:p>
          <a:p>
            <a:pPr>
              <a:lnSpc>
                <a:spcPct val="90000"/>
              </a:lnSpc>
            </a:pPr>
            <a:r>
              <a:rPr lang="en-US" altLang="en-US"/>
              <a:t>Since </a:t>
            </a:r>
            <a:r>
              <a:rPr lang="en-US" altLang="en-US" i="1"/>
              <a:t>Ro</a:t>
            </a:r>
            <a:r>
              <a:rPr lang="en-US" altLang="en-US"/>
              <a:t>e, a number of other cases on abortion have been decided, in general they have limited abortion rights in some way. </a:t>
            </a:r>
          </a:p>
          <a:p>
            <a:pPr>
              <a:lnSpc>
                <a:spcPct val="90000"/>
              </a:lnSpc>
            </a:pPr>
            <a:r>
              <a:rPr lang="en-US" altLang="en-US" i="1" u="sng"/>
              <a:t>Webster v. Reproductive Health Services</a:t>
            </a:r>
            <a:r>
              <a:rPr lang="en-US" altLang="en-US" i="1"/>
              <a:t> </a:t>
            </a:r>
            <a:r>
              <a:rPr lang="en-US" altLang="en-US" sz="1800"/>
              <a:t>(1989)</a:t>
            </a:r>
            <a:r>
              <a:rPr lang="en-US" altLang="en-US"/>
              <a:t> - upheld fetal viability tests</a:t>
            </a:r>
          </a:p>
          <a:p>
            <a:pPr>
              <a:lnSpc>
                <a:spcPct val="90000"/>
              </a:lnSpc>
            </a:pPr>
            <a:r>
              <a:rPr lang="en-US" altLang="en-US" i="1" u="sng"/>
              <a:t>Planned Parenthood of Southeastern Pennsylvania v. Casey</a:t>
            </a:r>
            <a:r>
              <a:rPr lang="en-US" altLang="en-US" i="1"/>
              <a:t> </a:t>
            </a:r>
            <a:r>
              <a:rPr lang="en-US" altLang="en-US" sz="1800"/>
              <a:t>(1992)</a:t>
            </a:r>
            <a:r>
              <a:rPr lang="en-US" altLang="en-US"/>
              <a:t> - Pennsylvania was allowed to limit abortions as long as they did not pose </a:t>
            </a:r>
            <a:r>
              <a:rPr lang="en-US" altLang="en-US" u="sng"/>
              <a:t>'an undue burden'</a:t>
            </a:r>
            <a:r>
              <a:rPr lang="en-US" altLang="en-US"/>
              <a:t> on pregnant women.</a:t>
            </a:r>
          </a:p>
        </p:txBody>
      </p:sp>
      <p:sp>
        <p:nvSpPr>
          <p:cNvPr id="72708" name="Rectangle 4"/>
          <p:cNvSpPr>
            <a:spLocks noGrp="1" noChangeArrowheads="1"/>
          </p:cNvSpPr>
          <p:nvPr>
            <p:ph type="title"/>
          </p:nvPr>
        </p:nvSpPr>
        <p:spPr>
          <a:xfrm>
            <a:off x="228600" y="76200"/>
            <a:ext cx="8686800" cy="1143000"/>
          </a:xfrm>
          <a:noFill/>
          <a:ln/>
        </p:spPr>
        <p:txBody>
          <a:bodyPr/>
          <a:lstStyle/>
          <a:p>
            <a:pPr marL="838200" indent="-838200"/>
            <a:r>
              <a:rPr lang="en-US" altLang="en-US" sz="4800" b="1"/>
              <a:t>The Right to Privacy - </a:t>
            </a:r>
            <a:r>
              <a:rPr lang="en-US" altLang="en-US" b="1"/>
              <a:t>Abortion</a:t>
            </a:r>
          </a:p>
        </p:txBody>
      </p:sp>
    </p:spTree>
  </p:cSld>
  <p:clrMapOvr>
    <a:masterClrMapping/>
  </p:clrMapOvr>
  <p:transition spd="med">
    <p:dissolve/>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sz="4800" b="1"/>
              <a:t>The Right to Privacy</a:t>
            </a:r>
            <a:br>
              <a:rPr lang="en-US" altLang="en-US" sz="4800" b="1"/>
            </a:br>
            <a:r>
              <a:rPr lang="en-US" altLang="en-US" sz="4800" b="1"/>
              <a:t>The Right to Die</a:t>
            </a:r>
          </a:p>
        </p:txBody>
      </p:sp>
      <p:sp>
        <p:nvSpPr>
          <p:cNvPr id="75779" name="Rectangle 3"/>
          <p:cNvSpPr>
            <a:spLocks noGrp="1" noChangeArrowheads="1"/>
          </p:cNvSpPr>
          <p:nvPr>
            <p:ph type="body" idx="1"/>
          </p:nvPr>
        </p:nvSpPr>
        <p:spPr>
          <a:xfrm>
            <a:off x="228600" y="2209800"/>
            <a:ext cx="8610600" cy="3886200"/>
          </a:xfrm>
        </p:spPr>
        <p:txBody>
          <a:bodyPr/>
          <a:lstStyle/>
          <a:p>
            <a:pPr>
              <a:lnSpc>
                <a:spcPct val="90000"/>
              </a:lnSpc>
            </a:pPr>
            <a:r>
              <a:rPr lang="en-US" altLang="en-US"/>
              <a:t>In 1990, the Court heard the case </a:t>
            </a:r>
            <a:r>
              <a:rPr lang="en-US" altLang="en-US" i="1"/>
              <a:t>Cruzan by Cruzan v. Director, Missouri Department of Healt</a:t>
            </a:r>
            <a:r>
              <a:rPr lang="en-US" altLang="en-US"/>
              <a:t>h. </a:t>
            </a:r>
          </a:p>
          <a:p>
            <a:pPr>
              <a:lnSpc>
                <a:spcPct val="90000"/>
              </a:lnSpc>
            </a:pPr>
            <a:r>
              <a:rPr lang="en-US" altLang="en-US"/>
              <a:t>In a 5-4 ruling, the Court rejected a right to privacy in such cases but argued that living wills, written when competent, were constitutional. </a:t>
            </a:r>
          </a:p>
          <a:p>
            <a:pPr>
              <a:lnSpc>
                <a:spcPct val="90000"/>
              </a:lnSpc>
            </a:pPr>
            <a:r>
              <a:rPr lang="en-US" altLang="en-US"/>
              <a:t>In 1997, the Court ruled that there was no constitutional right to assisted suicide.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1143000"/>
          </a:xfrm>
        </p:spPr>
        <p:txBody>
          <a:bodyPr/>
          <a:lstStyle/>
          <a:p>
            <a:r>
              <a:rPr lang="en-US" altLang="en-US" b="1"/>
              <a:t>The Incorporation Doctrine</a:t>
            </a:r>
          </a:p>
        </p:txBody>
      </p:sp>
      <p:sp>
        <p:nvSpPr>
          <p:cNvPr id="13315" name="Rectangle 3"/>
          <p:cNvSpPr>
            <a:spLocks noGrp="1" noChangeArrowheads="1"/>
          </p:cNvSpPr>
          <p:nvPr>
            <p:ph type="body" idx="1"/>
          </p:nvPr>
        </p:nvSpPr>
        <p:spPr>
          <a:xfrm>
            <a:off x="228600" y="1600200"/>
            <a:ext cx="8686800" cy="4724400"/>
          </a:xfrm>
        </p:spPr>
        <p:txBody>
          <a:bodyPr/>
          <a:lstStyle/>
          <a:p>
            <a:pPr>
              <a:lnSpc>
                <a:spcPct val="90000"/>
              </a:lnSpc>
            </a:pPr>
            <a:r>
              <a:rPr lang="en-US" altLang="en-US"/>
              <a:t>In 1925, the Court ruled in </a:t>
            </a:r>
            <a:r>
              <a:rPr lang="en-US" altLang="en-US" i="1"/>
              <a:t>Gitlow v. New York </a:t>
            </a:r>
            <a:r>
              <a:rPr lang="en-US" altLang="en-US"/>
              <a:t>that states could not abridge free speech due to the 14th Amendment's Due Process Clause. </a:t>
            </a:r>
          </a:p>
          <a:p>
            <a:pPr>
              <a:lnSpc>
                <a:spcPct val="90000"/>
              </a:lnSpc>
            </a:pPr>
            <a:r>
              <a:rPr lang="en-US" altLang="en-US"/>
              <a:t>This was the first step in the development of the incorporation doctrine whereby the Court extended Bill of Rights protections to restrict state actions.</a:t>
            </a:r>
          </a:p>
          <a:p>
            <a:pPr>
              <a:lnSpc>
                <a:spcPct val="90000"/>
              </a:lnSpc>
            </a:pPr>
            <a:r>
              <a:rPr lang="en-US" altLang="en-US"/>
              <a:t>Not all of the Bill of Rights has been incorporated. For example the 2</a:t>
            </a:r>
            <a:r>
              <a:rPr lang="en-US" altLang="en-US" baseline="30000"/>
              <a:t>nd</a:t>
            </a:r>
            <a:r>
              <a:rPr lang="en-US" altLang="en-US"/>
              <a:t> and 3</a:t>
            </a:r>
            <a:r>
              <a:rPr lang="en-US" altLang="en-US" baseline="30000"/>
              <a:t>rd</a:t>
            </a:r>
            <a:r>
              <a:rPr lang="en-US" altLang="en-US"/>
              <a:t> amendments have not been incorporated.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r>
              <a:rPr lang="en-US" altLang="en-US" sz="4800" b="1"/>
              <a:t>First Amendment: </a:t>
            </a:r>
            <a:br>
              <a:rPr lang="en-US" altLang="en-US" sz="4800" b="1"/>
            </a:br>
            <a:r>
              <a:rPr lang="en-US" altLang="en-US" sz="4800" b="1"/>
              <a:t>Freedom of Religion</a:t>
            </a:r>
          </a:p>
        </p:txBody>
      </p:sp>
      <p:sp>
        <p:nvSpPr>
          <p:cNvPr id="6147" name="Rectangle 3"/>
          <p:cNvSpPr>
            <a:spLocks noGrp="1" noChangeArrowheads="1"/>
          </p:cNvSpPr>
          <p:nvPr>
            <p:ph type="body" idx="1"/>
          </p:nvPr>
        </p:nvSpPr>
        <p:spPr>
          <a:xfrm>
            <a:off x="304800" y="4191000"/>
            <a:ext cx="8305800" cy="1828800"/>
          </a:xfrm>
        </p:spPr>
        <p:txBody>
          <a:bodyPr/>
          <a:lstStyle/>
          <a:p>
            <a:pPr>
              <a:lnSpc>
                <a:spcPct val="90000"/>
              </a:lnSpc>
              <a:buFontTx/>
              <a:buNone/>
            </a:pPr>
            <a:r>
              <a:rPr lang="en-US" altLang="en-US" sz="2800" b="1"/>
              <a:t>In this section we will look at each of these clauses of the First Amendment, the controversy and power struggles surrounding them and the way the Courts have interpreted and applied them.</a:t>
            </a:r>
          </a:p>
        </p:txBody>
      </p:sp>
      <p:sp>
        <p:nvSpPr>
          <p:cNvPr id="6148" name="Rectangle 4"/>
          <p:cNvSpPr>
            <a:spLocks noChangeArrowheads="1"/>
          </p:cNvSpPr>
          <p:nvPr/>
        </p:nvSpPr>
        <p:spPr bwMode="auto">
          <a:xfrm>
            <a:off x="304800" y="1828800"/>
            <a:ext cx="8458200" cy="1752600"/>
          </a:xfrm>
          <a:prstGeom prst="rect">
            <a:avLst/>
          </a:prstGeom>
          <a:noFill/>
          <a:ln w="9525">
            <a:noFill/>
            <a:miter lim="800000"/>
            <a:headEnd/>
            <a:tailEnd/>
          </a:ln>
          <a:effectLst/>
        </p:spPr>
        <p:txBody>
          <a:bodyPr/>
          <a:lstStyle/>
          <a:p>
            <a:pPr marL="609600" indent="-609600">
              <a:lnSpc>
                <a:spcPct val="90000"/>
              </a:lnSpc>
              <a:spcBef>
                <a:spcPct val="20000"/>
              </a:spcBef>
            </a:pPr>
            <a:r>
              <a:rPr lang="en-US" sz="3200" b="1"/>
              <a:t>The First Amendment states that: “Congress shall make no law</a:t>
            </a:r>
          </a:p>
          <a:p>
            <a:pPr marL="609600" indent="-609600">
              <a:lnSpc>
                <a:spcPct val="90000"/>
              </a:lnSpc>
              <a:spcBef>
                <a:spcPct val="20000"/>
              </a:spcBef>
              <a:buFontTx/>
              <a:buAutoNum type="arabicPeriod"/>
            </a:pPr>
            <a:r>
              <a:rPr lang="en-US" sz="3200" b="1" u="sng">
                <a:effectLst>
                  <a:outerShdw blurRad="38100" dist="38100" dir="2700000" algn="tl">
                    <a:srgbClr val="C0C0C0"/>
                  </a:outerShdw>
                </a:effectLst>
              </a:rPr>
              <a:t>respecting an establishment of religion</a:t>
            </a:r>
            <a:r>
              <a:rPr lang="en-US" sz="3200"/>
              <a:t>, </a:t>
            </a:r>
          </a:p>
          <a:p>
            <a:pPr marL="609600" indent="-609600">
              <a:lnSpc>
                <a:spcPct val="90000"/>
              </a:lnSpc>
              <a:spcBef>
                <a:spcPct val="20000"/>
              </a:spcBef>
              <a:buFontTx/>
              <a:buAutoNum type="arabicPeriod"/>
            </a:pPr>
            <a:r>
              <a:rPr lang="en-US" sz="3200" b="1" u="sng"/>
              <a:t>or prohibiting the </a:t>
            </a:r>
            <a:r>
              <a:rPr lang="en-US" sz="3200" b="1" u="sng">
                <a:effectLst>
                  <a:outerShdw blurRad="38100" dist="38100" dir="2700000" algn="tl">
                    <a:srgbClr val="C0C0C0"/>
                  </a:outerShdw>
                </a:effectLst>
              </a:rPr>
              <a:t>free exercise thereof</a:t>
            </a:r>
            <a:r>
              <a:rPr lang="en-US" sz="3200" b="1"/>
              <a: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50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50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p:cTn id="19" dur="500" fill="hold"/>
                                        <p:tgtEl>
                                          <p:spTgt spid="614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0" end="0"/>
                                            </p:txEl>
                                          </p:spTgt>
                                        </p:tgtEl>
                                        <p:attrNameLst>
                                          <p:attrName>style.visibility</p:attrName>
                                        </p:attrNameLst>
                                      </p:cBhvr>
                                      <p:to>
                                        <p:strVal val="visible"/>
                                      </p:to>
                                    </p:set>
                                    <p:anim calcmode="lin" valueType="num">
                                      <p:cBhvr additive="base">
                                        <p:cTn id="25"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P spid="6148"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1143000"/>
          </a:xfrm>
        </p:spPr>
        <p:txBody>
          <a:bodyPr/>
          <a:lstStyle/>
          <a:p>
            <a:r>
              <a:rPr lang="en-US" altLang="en-US"/>
              <a:t>Founding Fathers</a:t>
            </a:r>
          </a:p>
        </p:txBody>
      </p:sp>
      <p:sp>
        <p:nvSpPr>
          <p:cNvPr id="14339" name="Rectangle 3"/>
          <p:cNvSpPr>
            <a:spLocks noGrp="1" noChangeArrowheads="1"/>
          </p:cNvSpPr>
          <p:nvPr>
            <p:ph type="body" idx="1"/>
          </p:nvPr>
        </p:nvSpPr>
        <p:spPr>
          <a:xfrm>
            <a:off x="609600" y="1600200"/>
            <a:ext cx="7848600" cy="4876800"/>
          </a:xfrm>
        </p:spPr>
        <p:txBody>
          <a:bodyPr/>
          <a:lstStyle/>
          <a:p>
            <a:pPr>
              <a:lnSpc>
                <a:spcPct val="90000"/>
              </a:lnSpc>
            </a:pPr>
            <a:r>
              <a:rPr lang="en-US" altLang="en-US" sz="2800" dirty="0"/>
              <a:t>While not all of the founders endorsed religious freedom for everyone, some of them notably Jefferson and Madison, cherished the right of all individuals to believe as they pleased.</a:t>
            </a:r>
          </a:p>
          <a:p>
            <a:pPr>
              <a:lnSpc>
                <a:spcPct val="90000"/>
              </a:lnSpc>
            </a:pPr>
            <a:r>
              <a:rPr lang="en-US" altLang="en-US" sz="2800" dirty="0"/>
              <a:t>Many of the colonies and later states had established religions.  After independence all but TWO of the former colonies had declared themselves “Christian states.”</a:t>
            </a:r>
          </a:p>
          <a:p>
            <a:pPr lvl="1">
              <a:lnSpc>
                <a:spcPct val="90000"/>
              </a:lnSpc>
            </a:pPr>
            <a:r>
              <a:rPr lang="en-US" altLang="en-US" sz="2400" dirty="0"/>
              <a:t>Non-Christian minorities were rarely tolerated (Jews could not hold office in Massachusetts until 1848).</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inHorizontal)">
                                      <p:cBhvr>
                                        <p:cTn id="12" dur="500"/>
                                        <p:tgtEl>
                                          <p:spTgt spid="14339">
                                            <p:txEl>
                                              <p:pRg st="1" end="1"/>
                                            </p:tx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barn(inHorizontal)">
                                      <p:cBhvr>
                                        <p:cTn id="15"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1143000"/>
          </a:xfrm>
        </p:spPr>
        <p:txBody>
          <a:bodyPr/>
          <a:lstStyle/>
          <a:p>
            <a:r>
              <a:rPr lang="en-US" altLang="en-US"/>
              <a:t>An Established Religion</a:t>
            </a:r>
          </a:p>
        </p:txBody>
      </p:sp>
      <p:sp>
        <p:nvSpPr>
          <p:cNvPr id="15363" name="Rectangle 3"/>
          <p:cNvSpPr>
            <a:spLocks noGrp="1" noChangeArrowheads="1"/>
          </p:cNvSpPr>
          <p:nvPr>
            <p:ph type="body" idx="1"/>
          </p:nvPr>
        </p:nvSpPr>
        <p:spPr>
          <a:xfrm>
            <a:off x="381000" y="1600200"/>
            <a:ext cx="8458200" cy="4953000"/>
          </a:xfrm>
        </p:spPr>
        <p:txBody>
          <a:bodyPr/>
          <a:lstStyle/>
          <a:p>
            <a:pPr>
              <a:buFontTx/>
              <a:buNone/>
            </a:pPr>
            <a:r>
              <a:rPr lang="en-US" altLang="en-US" sz="3600" dirty="0"/>
              <a:t>means that the </a:t>
            </a:r>
            <a:r>
              <a:rPr lang="en-US" altLang="en-US" sz="3600" u="sng" dirty="0"/>
              <a:t>Government</a:t>
            </a:r>
            <a:r>
              <a:rPr lang="en-US" altLang="en-US" sz="3600" dirty="0"/>
              <a:t> will create </a:t>
            </a:r>
            <a:r>
              <a:rPr lang="en-US" altLang="en-US" sz="3600" dirty="0" smtClean="0"/>
              <a:t>and support </a:t>
            </a:r>
            <a:r>
              <a:rPr lang="en-US" altLang="en-US" sz="3600" dirty="0"/>
              <a:t>an official state </a:t>
            </a:r>
            <a:r>
              <a:rPr lang="en-US" altLang="en-US" sz="3600" dirty="0" smtClean="0"/>
              <a:t>church</a:t>
            </a:r>
            <a:endParaRPr lang="en-US" altLang="en-US" sz="3600" dirty="0"/>
          </a:p>
          <a:p>
            <a:pPr lvl="1"/>
            <a:r>
              <a:rPr lang="en-US" altLang="en-US" sz="3200" dirty="0"/>
              <a:t>tax dollars support that chosen church.</a:t>
            </a:r>
          </a:p>
          <a:p>
            <a:pPr lvl="1"/>
            <a:r>
              <a:rPr lang="en-US" altLang="en-US" sz="3200" dirty="0"/>
              <a:t>that church’s laws become the law of the land.</a:t>
            </a:r>
          </a:p>
          <a:p>
            <a:pPr lvl="1"/>
            <a:r>
              <a:rPr lang="en-US" altLang="en-US" sz="3200" dirty="0"/>
              <a:t>the Nation’s leader usually appoint the leading clerics.</a:t>
            </a:r>
          </a:p>
          <a:p>
            <a:pPr lvl="1"/>
            <a:r>
              <a:rPr lang="en-US" altLang="en-US" sz="3200" dirty="0"/>
              <a:t>often other religions are often excluded.</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53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 calcmode="lin" valueType="num">
                                      <p:cBhvr>
                                        <p:cTn id="15" dur="10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536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536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536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 calcmode="lin" valueType="num">
                                      <p:cBhvr>
                                        <p:cTn id="23" dur="10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536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536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536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5363">
                                            <p:txEl>
                                              <p:pRg st="3" end="3"/>
                                            </p:txEl>
                                          </p:spTgt>
                                        </p:tgtEl>
                                        <p:attrNameLst>
                                          <p:attrName>style.visibility</p:attrName>
                                        </p:attrNameLst>
                                      </p:cBhvr>
                                      <p:to>
                                        <p:strVal val="visible"/>
                                      </p:to>
                                    </p:set>
                                    <p:anim calcmode="lin" valueType="num">
                                      <p:cBhvr>
                                        <p:cTn id="31" dur="10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536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536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 calcmode="lin" valueType="num">
                                      <p:cBhvr>
                                        <p:cTn id="39" dur="10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536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536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536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a:t>Drafting the First Amendment</a:t>
            </a:r>
          </a:p>
        </p:txBody>
      </p:sp>
      <p:sp>
        <p:nvSpPr>
          <p:cNvPr id="16387" name="Rectangle 1027"/>
          <p:cNvSpPr>
            <a:spLocks noGrp="1" noChangeArrowheads="1"/>
          </p:cNvSpPr>
          <p:nvPr>
            <p:ph type="body" idx="1"/>
          </p:nvPr>
        </p:nvSpPr>
        <p:spPr>
          <a:xfrm>
            <a:off x="685800" y="1981200"/>
            <a:ext cx="3733800" cy="4114800"/>
          </a:xfrm>
        </p:spPr>
        <p:txBody>
          <a:bodyPr/>
          <a:lstStyle/>
          <a:p>
            <a:r>
              <a:rPr lang="en-US" altLang="en-US" sz="2800"/>
              <a:t>They asked, “Should we </a:t>
            </a:r>
            <a:r>
              <a:rPr lang="en-US" altLang="en-US" sz="2800" i="1" u="sng"/>
              <a:t>establish</a:t>
            </a:r>
            <a:r>
              <a:rPr lang="en-US" altLang="en-US" sz="2800"/>
              <a:t> a religion or not?”</a:t>
            </a:r>
          </a:p>
          <a:p>
            <a:r>
              <a:rPr lang="en-US" altLang="en-US" sz="2800"/>
              <a:t>Thomas Jefferson wrote that there should be “a wall of separation between church and state.”</a:t>
            </a:r>
          </a:p>
        </p:txBody>
      </p:sp>
      <p:pic>
        <p:nvPicPr>
          <p:cNvPr id="16388" name="Picture 1028" descr="D:\PFiles\Common\MSShared\Clipart\Standard\stddir1\BD05551_.WMF"/>
          <p:cNvPicPr>
            <a:picLocks noChangeAspect="1" noChangeArrowheads="1"/>
          </p:cNvPicPr>
          <p:nvPr/>
        </p:nvPicPr>
        <p:blipFill>
          <a:blip r:embed="rId2"/>
          <a:srcRect/>
          <a:stretch>
            <a:fillRect/>
          </a:stretch>
        </p:blipFill>
        <p:spPr bwMode="auto">
          <a:xfrm>
            <a:off x="4538663" y="1828800"/>
            <a:ext cx="4071937" cy="40386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8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1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638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38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406</TotalTime>
  <Words>2435</Words>
  <Application>Microsoft PowerPoint</Application>
  <PresentationFormat>On-screen Show (4:3)</PresentationFormat>
  <Paragraphs>180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Civil Liberties</vt:lpstr>
      <vt:lpstr>CIVIL LIBERTIES</vt:lpstr>
      <vt:lpstr>The Bill of Rights</vt:lpstr>
      <vt:lpstr>The Incorporation Doctrine</vt:lpstr>
      <vt:lpstr>The Incorporation Doctrine</vt:lpstr>
      <vt:lpstr>First Amendment:  Freedom of Religion</vt:lpstr>
      <vt:lpstr>Founding Fathers</vt:lpstr>
      <vt:lpstr>An Established Religion</vt:lpstr>
      <vt:lpstr>Drafting the First Amendment</vt:lpstr>
      <vt:lpstr>Arguments for Religious Freedom</vt:lpstr>
      <vt:lpstr>Arguments for Religious Freedom</vt:lpstr>
      <vt:lpstr>The Establishment Clause</vt:lpstr>
      <vt:lpstr>The Supreme Court and the Establishment Clause</vt:lpstr>
      <vt:lpstr>Prayer in School</vt:lpstr>
      <vt:lpstr>Lemon v. Kurtzman</vt:lpstr>
      <vt:lpstr>The Free Exercise Clause</vt:lpstr>
      <vt:lpstr>"See You at the Pole"</vt:lpstr>
      <vt:lpstr>First Amendment: Freedom of Speech and Press</vt:lpstr>
      <vt:lpstr>“make no law”</vt:lpstr>
      <vt:lpstr>A Balance</vt:lpstr>
      <vt:lpstr>Alien and Sedition Acts (1798)</vt:lpstr>
      <vt:lpstr>Speech During the Civil War</vt:lpstr>
      <vt:lpstr>Espionage Act (1917)</vt:lpstr>
      <vt:lpstr>Espionage Act (continued)</vt:lpstr>
      <vt:lpstr>Espionage Act (continued)</vt:lpstr>
      <vt:lpstr>Debs v. United States (1919)</vt:lpstr>
      <vt:lpstr>Libel and Slander</vt:lpstr>
      <vt:lpstr>What Types of Speech are Protected?</vt:lpstr>
      <vt:lpstr>Flag Burning</vt:lpstr>
      <vt:lpstr>Slide 30</vt:lpstr>
      <vt:lpstr>What Types of Speech are Protected?</vt:lpstr>
      <vt:lpstr>Politically Correct Speech</vt:lpstr>
      <vt:lpstr>The Right to Keep  and Bear Arms</vt:lpstr>
      <vt:lpstr>Rights of Criminal Defendants</vt:lpstr>
      <vt:lpstr>Fourth Amendment</vt:lpstr>
      <vt:lpstr>Fourth Amendment</vt:lpstr>
      <vt:lpstr>Fifth Amendment</vt:lpstr>
      <vt:lpstr>Sixth Amendment</vt:lpstr>
      <vt:lpstr>Eighth Amendment</vt:lpstr>
      <vt:lpstr>The Right to Privacy</vt:lpstr>
      <vt:lpstr>The Right to Privacy - Abortion</vt:lpstr>
      <vt:lpstr>The Right to Privacy The Right to Die</vt:lpstr>
    </vt:vector>
  </TitlesOfParts>
  <Company>University of Texas at Tyler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LIBERTIES</dc:title>
  <dc:creator>Dr. Robert E. Sterken</dc:creator>
  <cp:lastModifiedBy>mchavez</cp:lastModifiedBy>
  <cp:revision>14</cp:revision>
  <dcterms:created xsi:type="dcterms:W3CDTF">2001-06-08T17:46:26Z</dcterms:created>
  <dcterms:modified xsi:type="dcterms:W3CDTF">2014-02-26T17:13:49Z</dcterms:modified>
</cp:coreProperties>
</file>